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9" r:id="rId4"/>
    <p:sldId id="260" r:id="rId5"/>
    <p:sldId id="261" r:id="rId6"/>
    <p:sldId id="316" r:id="rId7"/>
    <p:sldId id="262" r:id="rId8"/>
    <p:sldId id="263" r:id="rId9"/>
    <p:sldId id="275" r:id="rId10"/>
    <p:sldId id="313" r:id="rId11"/>
    <p:sldId id="315" r:id="rId12"/>
    <p:sldId id="321" r:id="rId13"/>
    <p:sldId id="320" r:id="rId14"/>
    <p:sldId id="309" r:id="rId15"/>
    <p:sldId id="299" r:id="rId16"/>
    <p:sldId id="318" r:id="rId17"/>
    <p:sldId id="271" r:id="rId18"/>
    <p:sldId id="319" r:id="rId19"/>
    <p:sldId id="274" r:id="rId20"/>
    <p:sldId id="317" r:id="rId21"/>
    <p:sldId id="307" r:id="rId22"/>
    <p:sldId id="308" r:id="rId23"/>
    <p:sldId id="304" r:id="rId24"/>
    <p:sldId id="305" r:id="rId25"/>
    <p:sldId id="314" r:id="rId26"/>
    <p:sldId id="266" r:id="rId27"/>
    <p:sldId id="270" r:id="rId28"/>
    <p:sldId id="272" r:id="rId29"/>
    <p:sldId id="264"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Vigne" initials="EV" lastIdx="1" clrIdx="0">
    <p:extLst>
      <p:ext uri="{19B8F6BF-5375-455C-9EA6-DF929625EA0E}">
        <p15:presenceInfo xmlns:p15="http://schemas.microsoft.com/office/powerpoint/2012/main" userId="S::evigne@paltc.org::f948eca9-9074-4206-a37e-28c4ef190c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0T16:59:11.018" idx="1">
    <p:pos x="864" y="2116"/>
    <p:text>Maybe "As Vaccines Become Required" ...sounds better to follow "Now" instead of future tense</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EEA54-2B06-4DDC-B7B3-F8D7050B05E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58590B8-FF79-4204-B2B8-DDA641D1269B}">
      <dgm:prSet/>
      <dgm:spPr/>
      <dgm:t>
        <a:bodyPr/>
        <a:lstStyle/>
        <a:p>
          <a:r>
            <a:rPr lang="en-US" dirty="0"/>
            <a:t>Language barriers</a:t>
          </a:r>
        </a:p>
      </dgm:t>
    </dgm:pt>
    <dgm:pt modelId="{17D31DD6-55C9-41EB-B537-8C45442D5E9D}" type="parTrans" cxnId="{80FEFC55-F5BF-4E5D-A186-29078D3A936D}">
      <dgm:prSet/>
      <dgm:spPr/>
      <dgm:t>
        <a:bodyPr/>
        <a:lstStyle/>
        <a:p>
          <a:endParaRPr lang="en-US"/>
        </a:p>
      </dgm:t>
    </dgm:pt>
    <dgm:pt modelId="{418A6E8A-A004-43D4-89C3-8B5A21766BAD}" type="sibTrans" cxnId="{80FEFC55-F5BF-4E5D-A186-29078D3A936D}">
      <dgm:prSet/>
      <dgm:spPr/>
      <dgm:t>
        <a:bodyPr/>
        <a:lstStyle/>
        <a:p>
          <a:endParaRPr lang="en-US"/>
        </a:p>
      </dgm:t>
    </dgm:pt>
    <dgm:pt modelId="{344DE740-9707-4FA7-8122-6F917B381B52}">
      <dgm:prSet/>
      <dgm:spPr/>
      <dgm:t>
        <a:bodyPr/>
        <a:lstStyle/>
        <a:p>
          <a:r>
            <a:rPr lang="en-US"/>
            <a:t>Trusted and known messengers</a:t>
          </a:r>
        </a:p>
      </dgm:t>
    </dgm:pt>
    <dgm:pt modelId="{1D090CBB-EE3D-4A71-9CD8-56CE118AF76B}" type="parTrans" cxnId="{93F57D08-4B96-4179-87A0-8666CE7A4791}">
      <dgm:prSet/>
      <dgm:spPr/>
      <dgm:t>
        <a:bodyPr/>
        <a:lstStyle/>
        <a:p>
          <a:endParaRPr lang="en-US"/>
        </a:p>
      </dgm:t>
    </dgm:pt>
    <dgm:pt modelId="{60708E94-ECE1-443C-AC8F-370665E4E452}" type="sibTrans" cxnId="{93F57D08-4B96-4179-87A0-8666CE7A4791}">
      <dgm:prSet/>
      <dgm:spPr/>
      <dgm:t>
        <a:bodyPr/>
        <a:lstStyle/>
        <a:p>
          <a:endParaRPr lang="en-US"/>
        </a:p>
      </dgm:t>
    </dgm:pt>
    <dgm:pt modelId="{EDE6EC46-3CA1-4F83-9A79-FF5AA1E816EE}">
      <dgm:prSet/>
      <dgm:spPr/>
      <dgm:t>
        <a:bodyPr/>
        <a:lstStyle/>
        <a:p>
          <a:r>
            <a:rPr lang="en-US" dirty="0"/>
            <a:t>Cultural, religious and equity issues</a:t>
          </a:r>
        </a:p>
      </dgm:t>
    </dgm:pt>
    <dgm:pt modelId="{15420180-E899-4F48-8620-DB993E7E3E9A}" type="parTrans" cxnId="{492D88C1-FC5A-4CE1-A327-C801B2D04178}">
      <dgm:prSet/>
      <dgm:spPr/>
      <dgm:t>
        <a:bodyPr/>
        <a:lstStyle/>
        <a:p>
          <a:endParaRPr lang="en-US"/>
        </a:p>
      </dgm:t>
    </dgm:pt>
    <dgm:pt modelId="{A38624A7-0778-48D6-8984-AC01E8CF8CCC}" type="sibTrans" cxnId="{492D88C1-FC5A-4CE1-A327-C801B2D04178}">
      <dgm:prSet/>
      <dgm:spPr/>
      <dgm:t>
        <a:bodyPr/>
        <a:lstStyle/>
        <a:p>
          <a:endParaRPr lang="en-US"/>
        </a:p>
      </dgm:t>
    </dgm:pt>
    <dgm:pt modelId="{B6656AB0-F12C-47E7-B674-C9656249362E}">
      <dgm:prSet/>
      <dgm:spPr/>
      <dgm:t>
        <a:bodyPr/>
        <a:lstStyle/>
        <a:p>
          <a:r>
            <a:rPr lang="en-US" dirty="0"/>
            <a:t>Need for activating the person’s agency </a:t>
          </a:r>
        </a:p>
      </dgm:t>
    </dgm:pt>
    <dgm:pt modelId="{B294DC2B-F2FA-483C-91DA-5BF9FA4CF727}" type="parTrans" cxnId="{FAE7FBC3-0171-4951-BB1F-C17AABB15215}">
      <dgm:prSet/>
      <dgm:spPr/>
      <dgm:t>
        <a:bodyPr/>
        <a:lstStyle/>
        <a:p>
          <a:endParaRPr lang="en-US"/>
        </a:p>
      </dgm:t>
    </dgm:pt>
    <dgm:pt modelId="{EA3F3498-A909-4B79-B269-F517B48ECB98}" type="sibTrans" cxnId="{FAE7FBC3-0171-4951-BB1F-C17AABB15215}">
      <dgm:prSet/>
      <dgm:spPr/>
      <dgm:t>
        <a:bodyPr/>
        <a:lstStyle/>
        <a:p>
          <a:endParaRPr lang="en-US"/>
        </a:p>
      </dgm:t>
    </dgm:pt>
    <dgm:pt modelId="{8A7E7367-B361-BD40-ACA1-D09C29CD0433}" type="pres">
      <dgm:prSet presAssocID="{939EEA54-2B06-4DDC-B7B3-F8D7050B05EE}" presName="linear" presStyleCnt="0">
        <dgm:presLayoutVars>
          <dgm:dir/>
          <dgm:animLvl val="lvl"/>
          <dgm:resizeHandles val="exact"/>
        </dgm:presLayoutVars>
      </dgm:prSet>
      <dgm:spPr/>
    </dgm:pt>
    <dgm:pt modelId="{933964D2-CCEA-3844-9C53-A70222A6077A}" type="pres">
      <dgm:prSet presAssocID="{858590B8-FF79-4204-B2B8-DDA641D1269B}" presName="parentLin" presStyleCnt="0"/>
      <dgm:spPr/>
    </dgm:pt>
    <dgm:pt modelId="{66349549-904E-B54B-88BB-B8A0B41B8598}" type="pres">
      <dgm:prSet presAssocID="{858590B8-FF79-4204-B2B8-DDA641D1269B}" presName="parentLeftMargin" presStyleLbl="node1" presStyleIdx="0" presStyleCnt="4"/>
      <dgm:spPr/>
    </dgm:pt>
    <dgm:pt modelId="{24E87163-8567-F645-8051-79116F93758A}" type="pres">
      <dgm:prSet presAssocID="{858590B8-FF79-4204-B2B8-DDA641D1269B}" presName="parentText" presStyleLbl="node1" presStyleIdx="0" presStyleCnt="4">
        <dgm:presLayoutVars>
          <dgm:chMax val="0"/>
          <dgm:bulletEnabled val="1"/>
        </dgm:presLayoutVars>
      </dgm:prSet>
      <dgm:spPr/>
    </dgm:pt>
    <dgm:pt modelId="{FC389949-5EA7-F742-8D9B-EFC0B7DDB4B9}" type="pres">
      <dgm:prSet presAssocID="{858590B8-FF79-4204-B2B8-DDA641D1269B}" presName="negativeSpace" presStyleCnt="0"/>
      <dgm:spPr/>
    </dgm:pt>
    <dgm:pt modelId="{0F7EA75E-152D-C441-BC7E-107725E6E8EE}" type="pres">
      <dgm:prSet presAssocID="{858590B8-FF79-4204-B2B8-DDA641D1269B}" presName="childText" presStyleLbl="conFgAcc1" presStyleIdx="0" presStyleCnt="4">
        <dgm:presLayoutVars>
          <dgm:bulletEnabled val="1"/>
        </dgm:presLayoutVars>
      </dgm:prSet>
      <dgm:spPr/>
    </dgm:pt>
    <dgm:pt modelId="{D2C8F8F4-7508-634A-B5F6-FBC9E0A6D64F}" type="pres">
      <dgm:prSet presAssocID="{418A6E8A-A004-43D4-89C3-8B5A21766BAD}" presName="spaceBetweenRectangles" presStyleCnt="0"/>
      <dgm:spPr/>
    </dgm:pt>
    <dgm:pt modelId="{A2B4157A-B892-7449-9241-03D520156007}" type="pres">
      <dgm:prSet presAssocID="{344DE740-9707-4FA7-8122-6F917B381B52}" presName="parentLin" presStyleCnt="0"/>
      <dgm:spPr/>
    </dgm:pt>
    <dgm:pt modelId="{044D8794-463E-F740-BA63-CDF00EAA6D93}" type="pres">
      <dgm:prSet presAssocID="{344DE740-9707-4FA7-8122-6F917B381B52}" presName="parentLeftMargin" presStyleLbl="node1" presStyleIdx="0" presStyleCnt="4"/>
      <dgm:spPr/>
    </dgm:pt>
    <dgm:pt modelId="{D8E1A891-4A43-7C4D-9F66-5C9A6B064C3C}" type="pres">
      <dgm:prSet presAssocID="{344DE740-9707-4FA7-8122-6F917B381B52}" presName="parentText" presStyleLbl="node1" presStyleIdx="1" presStyleCnt="4">
        <dgm:presLayoutVars>
          <dgm:chMax val="0"/>
          <dgm:bulletEnabled val="1"/>
        </dgm:presLayoutVars>
      </dgm:prSet>
      <dgm:spPr/>
    </dgm:pt>
    <dgm:pt modelId="{E5BD85B6-E25E-764E-A462-044BED38A2E7}" type="pres">
      <dgm:prSet presAssocID="{344DE740-9707-4FA7-8122-6F917B381B52}" presName="negativeSpace" presStyleCnt="0"/>
      <dgm:spPr/>
    </dgm:pt>
    <dgm:pt modelId="{9F81A8C9-E148-FC4B-BC44-1268F62C2D1E}" type="pres">
      <dgm:prSet presAssocID="{344DE740-9707-4FA7-8122-6F917B381B52}" presName="childText" presStyleLbl="conFgAcc1" presStyleIdx="1" presStyleCnt="4">
        <dgm:presLayoutVars>
          <dgm:bulletEnabled val="1"/>
        </dgm:presLayoutVars>
      </dgm:prSet>
      <dgm:spPr/>
    </dgm:pt>
    <dgm:pt modelId="{C05DF1E3-852C-F444-BAAD-4FBCCF3DD59B}" type="pres">
      <dgm:prSet presAssocID="{60708E94-ECE1-443C-AC8F-370665E4E452}" presName="spaceBetweenRectangles" presStyleCnt="0"/>
      <dgm:spPr/>
    </dgm:pt>
    <dgm:pt modelId="{C5B2003B-264B-1F44-9B04-19CC17B18E6B}" type="pres">
      <dgm:prSet presAssocID="{EDE6EC46-3CA1-4F83-9A79-FF5AA1E816EE}" presName="parentLin" presStyleCnt="0"/>
      <dgm:spPr/>
    </dgm:pt>
    <dgm:pt modelId="{2E53668E-EA7D-284C-8D16-524BA67F9208}" type="pres">
      <dgm:prSet presAssocID="{EDE6EC46-3CA1-4F83-9A79-FF5AA1E816EE}" presName="parentLeftMargin" presStyleLbl="node1" presStyleIdx="1" presStyleCnt="4"/>
      <dgm:spPr/>
    </dgm:pt>
    <dgm:pt modelId="{45C75CB7-DA24-CD4B-98F2-3C7CBCE5C9A1}" type="pres">
      <dgm:prSet presAssocID="{EDE6EC46-3CA1-4F83-9A79-FF5AA1E816EE}" presName="parentText" presStyleLbl="node1" presStyleIdx="2" presStyleCnt="4">
        <dgm:presLayoutVars>
          <dgm:chMax val="0"/>
          <dgm:bulletEnabled val="1"/>
        </dgm:presLayoutVars>
      </dgm:prSet>
      <dgm:spPr/>
    </dgm:pt>
    <dgm:pt modelId="{24A0C9A1-66EE-6D43-888D-CBF96B0A9997}" type="pres">
      <dgm:prSet presAssocID="{EDE6EC46-3CA1-4F83-9A79-FF5AA1E816EE}" presName="negativeSpace" presStyleCnt="0"/>
      <dgm:spPr/>
    </dgm:pt>
    <dgm:pt modelId="{B81E4950-A68B-AB41-B2BC-8CCA0AB03ECD}" type="pres">
      <dgm:prSet presAssocID="{EDE6EC46-3CA1-4F83-9A79-FF5AA1E816EE}" presName="childText" presStyleLbl="conFgAcc1" presStyleIdx="2" presStyleCnt="4">
        <dgm:presLayoutVars>
          <dgm:bulletEnabled val="1"/>
        </dgm:presLayoutVars>
      </dgm:prSet>
      <dgm:spPr/>
    </dgm:pt>
    <dgm:pt modelId="{14CE8A94-E4FC-E943-B983-E9FEF4070264}" type="pres">
      <dgm:prSet presAssocID="{A38624A7-0778-48D6-8984-AC01E8CF8CCC}" presName="spaceBetweenRectangles" presStyleCnt="0"/>
      <dgm:spPr/>
    </dgm:pt>
    <dgm:pt modelId="{3CC87F74-7C80-5C4F-B13A-958EB3D08EEF}" type="pres">
      <dgm:prSet presAssocID="{B6656AB0-F12C-47E7-B674-C9656249362E}" presName="parentLin" presStyleCnt="0"/>
      <dgm:spPr/>
    </dgm:pt>
    <dgm:pt modelId="{2FB42454-589E-FC4B-A778-BEDE1A1B1ADC}" type="pres">
      <dgm:prSet presAssocID="{B6656AB0-F12C-47E7-B674-C9656249362E}" presName="parentLeftMargin" presStyleLbl="node1" presStyleIdx="2" presStyleCnt="4"/>
      <dgm:spPr/>
    </dgm:pt>
    <dgm:pt modelId="{1AC7A21D-75F7-984A-AA09-E58F2E7D4E1F}" type="pres">
      <dgm:prSet presAssocID="{B6656AB0-F12C-47E7-B674-C9656249362E}" presName="parentText" presStyleLbl="node1" presStyleIdx="3" presStyleCnt="4">
        <dgm:presLayoutVars>
          <dgm:chMax val="0"/>
          <dgm:bulletEnabled val="1"/>
        </dgm:presLayoutVars>
      </dgm:prSet>
      <dgm:spPr/>
    </dgm:pt>
    <dgm:pt modelId="{5BCE6927-D416-834D-9B32-F9E3B1131CF7}" type="pres">
      <dgm:prSet presAssocID="{B6656AB0-F12C-47E7-B674-C9656249362E}" presName="negativeSpace" presStyleCnt="0"/>
      <dgm:spPr/>
    </dgm:pt>
    <dgm:pt modelId="{5C164B66-F554-3A4D-8076-C96CC1F506E7}" type="pres">
      <dgm:prSet presAssocID="{B6656AB0-F12C-47E7-B674-C9656249362E}" presName="childText" presStyleLbl="conFgAcc1" presStyleIdx="3" presStyleCnt="4">
        <dgm:presLayoutVars>
          <dgm:bulletEnabled val="1"/>
        </dgm:presLayoutVars>
      </dgm:prSet>
      <dgm:spPr/>
    </dgm:pt>
  </dgm:ptLst>
  <dgm:cxnLst>
    <dgm:cxn modelId="{93F57D08-4B96-4179-87A0-8666CE7A4791}" srcId="{939EEA54-2B06-4DDC-B7B3-F8D7050B05EE}" destId="{344DE740-9707-4FA7-8122-6F917B381B52}" srcOrd="1" destOrd="0" parTransId="{1D090CBB-EE3D-4A71-9CD8-56CE118AF76B}" sibTransId="{60708E94-ECE1-443C-AC8F-370665E4E452}"/>
    <dgm:cxn modelId="{AF228717-F2C3-D542-9FF9-1FE017700A99}" type="presOf" srcId="{344DE740-9707-4FA7-8122-6F917B381B52}" destId="{044D8794-463E-F740-BA63-CDF00EAA6D93}" srcOrd="0" destOrd="0" presId="urn:microsoft.com/office/officeart/2005/8/layout/list1"/>
    <dgm:cxn modelId="{F2CBFD29-53BE-2D4E-A7D2-0F810E14C7E2}" type="presOf" srcId="{B6656AB0-F12C-47E7-B674-C9656249362E}" destId="{1AC7A21D-75F7-984A-AA09-E58F2E7D4E1F}" srcOrd="1" destOrd="0" presId="urn:microsoft.com/office/officeart/2005/8/layout/list1"/>
    <dgm:cxn modelId="{3EC9312B-2E95-844A-B658-2BA8B52ACDD2}" type="presOf" srcId="{858590B8-FF79-4204-B2B8-DDA641D1269B}" destId="{24E87163-8567-F645-8051-79116F93758A}" srcOrd="1" destOrd="0" presId="urn:microsoft.com/office/officeart/2005/8/layout/list1"/>
    <dgm:cxn modelId="{F4BAF340-A88A-7244-96CF-0F93D6F265CA}" type="presOf" srcId="{939EEA54-2B06-4DDC-B7B3-F8D7050B05EE}" destId="{8A7E7367-B361-BD40-ACA1-D09C29CD0433}" srcOrd="0" destOrd="0" presId="urn:microsoft.com/office/officeart/2005/8/layout/list1"/>
    <dgm:cxn modelId="{51E62E45-A6E7-6545-B8E7-3A0FD09873B3}" type="presOf" srcId="{344DE740-9707-4FA7-8122-6F917B381B52}" destId="{D8E1A891-4A43-7C4D-9F66-5C9A6B064C3C}" srcOrd="1" destOrd="0" presId="urn:microsoft.com/office/officeart/2005/8/layout/list1"/>
    <dgm:cxn modelId="{80FEFC55-F5BF-4E5D-A186-29078D3A936D}" srcId="{939EEA54-2B06-4DDC-B7B3-F8D7050B05EE}" destId="{858590B8-FF79-4204-B2B8-DDA641D1269B}" srcOrd="0" destOrd="0" parTransId="{17D31DD6-55C9-41EB-B537-8C45442D5E9D}" sibTransId="{418A6E8A-A004-43D4-89C3-8B5A21766BAD}"/>
    <dgm:cxn modelId="{F0C04F59-245B-A446-8DEB-96FE17EF2757}" type="presOf" srcId="{B6656AB0-F12C-47E7-B674-C9656249362E}" destId="{2FB42454-589E-FC4B-A778-BEDE1A1B1ADC}" srcOrd="0" destOrd="0" presId="urn:microsoft.com/office/officeart/2005/8/layout/list1"/>
    <dgm:cxn modelId="{40B590B4-5503-3742-8C62-D336F61145A3}" type="presOf" srcId="{EDE6EC46-3CA1-4F83-9A79-FF5AA1E816EE}" destId="{2E53668E-EA7D-284C-8D16-524BA67F9208}" srcOrd="0" destOrd="0" presId="urn:microsoft.com/office/officeart/2005/8/layout/list1"/>
    <dgm:cxn modelId="{492D88C1-FC5A-4CE1-A327-C801B2D04178}" srcId="{939EEA54-2B06-4DDC-B7B3-F8D7050B05EE}" destId="{EDE6EC46-3CA1-4F83-9A79-FF5AA1E816EE}" srcOrd="2" destOrd="0" parTransId="{15420180-E899-4F48-8620-DB993E7E3E9A}" sibTransId="{A38624A7-0778-48D6-8984-AC01E8CF8CCC}"/>
    <dgm:cxn modelId="{FAE7FBC3-0171-4951-BB1F-C17AABB15215}" srcId="{939EEA54-2B06-4DDC-B7B3-F8D7050B05EE}" destId="{B6656AB0-F12C-47E7-B674-C9656249362E}" srcOrd="3" destOrd="0" parTransId="{B294DC2B-F2FA-483C-91DA-5BF9FA4CF727}" sibTransId="{EA3F3498-A909-4B79-B269-F517B48ECB98}"/>
    <dgm:cxn modelId="{360A6FDA-5E6A-BF40-B5DF-6D751931E469}" type="presOf" srcId="{858590B8-FF79-4204-B2B8-DDA641D1269B}" destId="{66349549-904E-B54B-88BB-B8A0B41B8598}" srcOrd="0" destOrd="0" presId="urn:microsoft.com/office/officeart/2005/8/layout/list1"/>
    <dgm:cxn modelId="{BB599DFE-F1FD-B942-B35D-F2ACDFDF430D}" type="presOf" srcId="{EDE6EC46-3CA1-4F83-9A79-FF5AA1E816EE}" destId="{45C75CB7-DA24-CD4B-98F2-3C7CBCE5C9A1}" srcOrd="1" destOrd="0" presId="urn:microsoft.com/office/officeart/2005/8/layout/list1"/>
    <dgm:cxn modelId="{7C6990F4-F478-1747-82BC-9AD58ACD7F43}" type="presParOf" srcId="{8A7E7367-B361-BD40-ACA1-D09C29CD0433}" destId="{933964D2-CCEA-3844-9C53-A70222A6077A}" srcOrd="0" destOrd="0" presId="urn:microsoft.com/office/officeart/2005/8/layout/list1"/>
    <dgm:cxn modelId="{5EDD6D6B-7BA0-4549-A9C7-CB9D3952CD99}" type="presParOf" srcId="{933964D2-CCEA-3844-9C53-A70222A6077A}" destId="{66349549-904E-B54B-88BB-B8A0B41B8598}" srcOrd="0" destOrd="0" presId="urn:microsoft.com/office/officeart/2005/8/layout/list1"/>
    <dgm:cxn modelId="{C70D692A-847C-9D4B-BDAA-9680DF6B50B7}" type="presParOf" srcId="{933964D2-CCEA-3844-9C53-A70222A6077A}" destId="{24E87163-8567-F645-8051-79116F93758A}" srcOrd="1" destOrd="0" presId="urn:microsoft.com/office/officeart/2005/8/layout/list1"/>
    <dgm:cxn modelId="{DBD6DA54-9BF9-4642-A453-BC264C53D30C}" type="presParOf" srcId="{8A7E7367-B361-BD40-ACA1-D09C29CD0433}" destId="{FC389949-5EA7-F742-8D9B-EFC0B7DDB4B9}" srcOrd="1" destOrd="0" presId="urn:microsoft.com/office/officeart/2005/8/layout/list1"/>
    <dgm:cxn modelId="{CAF822F5-3419-A144-A118-594BE2616D3D}" type="presParOf" srcId="{8A7E7367-B361-BD40-ACA1-D09C29CD0433}" destId="{0F7EA75E-152D-C441-BC7E-107725E6E8EE}" srcOrd="2" destOrd="0" presId="urn:microsoft.com/office/officeart/2005/8/layout/list1"/>
    <dgm:cxn modelId="{3C2783B7-7A80-8648-9AA7-129EDB708979}" type="presParOf" srcId="{8A7E7367-B361-BD40-ACA1-D09C29CD0433}" destId="{D2C8F8F4-7508-634A-B5F6-FBC9E0A6D64F}" srcOrd="3" destOrd="0" presId="urn:microsoft.com/office/officeart/2005/8/layout/list1"/>
    <dgm:cxn modelId="{6BCE65C0-0988-F942-B6B0-75F8E28B0B0F}" type="presParOf" srcId="{8A7E7367-B361-BD40-ACA1-D09C29CD0433}" destId="{A2B4157A-B892-7449-9241-03D520156007}" srcOrd="4" destOrd="0" presId="urn:microsoft.com/office/officeart/2005/8/layout/list1"/>
    <dgm:cxn modelId="{793B5923-4182-2B4D-9298-03EB8C0B0ED3}" type="presParOf" srcId="{A2B4157A-B892-7449-9241-03D520156007}" destId="{044D8794-463E-F740-BA63-CDF00EAA6D93}" srcOrd="0" destOrd="0" presId="urn:microsoft.com/office/officeart/2005/8/layout/list1"/>
    <dgm:cxn modelId="{0FEB9D80-BAC8-2648-ABE4-6884957539CF}" type="presParOf" srcId="{A2B4157A-B892-7449-9241-03D520156007}" destId="{D8E1A891-4A43-7C4D-9F66-5C9A6B064C3C}" srcOrd="1" destOrd="0" presId="urn:microsoft.com/office/officeart/2005/8/layout/list1"/>
    <dgm:cxn modelId="{59D208FC-B579-0A47-A06B-9AC50C37C249}" type="presParOf" srcId="{8A7E7367-B361-BD40-ACA1-D09C29CD0433}" destId="{E5BD85B6-E25E-764E-A462-044BED38A2E7}" srcOrd="5" destOrd="0" presId="urn:microsoft.com/office/officeart/2005/8/layout/list1"/>
    <dgm:cxn modelId="{E0F05DA0-45F0-1249-A2E7-335DA36DD3DE}" type="presParOf" srcId="{8A7E7367-B361-BD40-ACA1-D09C29CD0433}" destId="{9F81A8C9-E148-FC4B-BC44-1268F62C2D1E}" srcOrd="6" destOrd="0" presId="urn:microsoft.com/office/officeart/2005/8/layout/list1"/>
    <dgm:cxn modelId="{DCB2F458-7320-5F44-872A-1298484B3AF1}" type="presParOf" srcId="{8A7E7367-B361-BD40-ACA1-D09C29CD0433}" destId="{C05DF1E3-852C-F444-BAAD-4FBCCF3DD59B}" srcOrd="7" destOrd="0" presId="urn:microsoft.com/office/officeart/2005/8/layout/list1"/>
    <dgm:cxn modelId="{4EB7A61A-49DD-044A-B2C2-15DBEAE86B81}" type="presParOf" srcId="{8A7E7367-B361-BD40-ACA1-D09C29CD0433}" destId="{C5B2003B-264B-1F44-9B04-19CC17B18E6B}" srcOrd="8" destOrd="0" presId="urn:microsoft.com/office/officeart/2005/8/layout/list1"/>
    <dgm:cxn modelId="{17BFC738-9F3A-CD45-A7B9-BAB8AD4216B3}" type="presParOf" srcId="{C5B2003B-264B-1F44-9B04-19CC17B18E6B}" destId="{2E53668E-EA7D-284C-8D16-524BA67F9208}" srcOrd="0" destOrd="0" presId="urn:microsoft.com/office/officeart/2005/8/layout/list1"/>
    <dgm:cxn modelId="{E4856082-6C07-6C4A-99E2-377159D1E221}" type="presParOf" srcId="{C5B2003B-264B-1F44-9B04-19CC17B18E6B}" destId="{45C75CB7-DA24-CD4B-98F2-3C7CBCE5C9A1}" srcOrd="1" destOrd="0" presId="urn:microsoft.com/office/officeart/2005/8/layout/list1"/>
    <dgm:cxn modelId="{EE808B09-7064-D04D-8668-88CDB2CC24B7}" type="presParOf" srcId="{8A7E7367-B361-BD40-ACA1-D09C29CD0433}" destId="{24A0C9A1-66EE-6D43-888D-CBF96B0A9997}" srcOrd="9" destOrd="0" presId="urn:microsoft.com/office/officeart/2005/8/layout/list1"/>
    <dgm:cxn modelId="{4ECCDB44-3AAA-E54C-810B-7C3908F722C6}" type="presParOf" srcId="{8A7E7367-B361-BD40-ACA1-D09C29CD0433}" destId="{B81E4950-A68B-AB41-B2BC-8CCA0AB03ECD}" srcOrd="10" destOrd="0" presId="urn:microsoft.com/office/officeart/2005/8/layout/list1"/>
    <dgm:cxn modelId="{76CFB24C-8FD6-E44F-A871-AB9B4FED53F0}" type="presParOf" srcId="{8A7E7367-B361-BD40-ACA1-D09C29CD0433}" destId="{14CE8A94-E4FC-E943-B983-E9FEF4070264}" srcOrd="11" destOrd="0" presId="urn:microsoft.com/office/officeart/2005/8/layout/list1"/>
    <dgm:cxn modelId="{016CC1FA-813A-BA4A-B96F-EB938EC13161}" type="presParOf" srcId="{8A7E7367-B361-BD40-ACA1-D09C29CD0433}" destId="{3CC87F74-7C80-5C4F-B13A-958EB3D08EEF}" srcOrd="12" destOrd="0" presId="urn:microsoft.com/office/officeart/2005/8/layout/list1"/>
    <dgm:cxn modelId="{56141491-6045-B04A-857B-22D62889BBF7}" type="presParOf" srcId="{3CC87F74-7C80-5C4F-B13A-958EB3D08EEF}" destId="{2FB42454-589E-FC4B-A778-BEDE1A1B1ADC}" srcOrd="0" destOrd="0" presId="urn:microsoft.com/office/officeart/2005/8/layout/list1"/>
    <dgm:cxn modelId="{C0DB44E8-F069-0E46-A47D-8447C75A2C45}" type="presParOf" srcId="{3CC87F74-7C80-5C4F-B13A-958EB3D08EEF}" destId="{1AC7A21D-75F7-984A-AA09-E58F2E7D4E1F}" srcOrd="1" destOrd="0" presId="urn:microsoft.com/office/officeart/2005/8/layout/list1"/>
    <dgm:cxn modelId="{41B26154-5A7B-D048-A98C-72A85BEB210D}" type="presParOf" srcId="{8A7E7367-B361-BD40-ACA1-D09C29CD0433}" destId="{5BCE6927-D416-834D-9B32-F9E3B1131CF7}" srcOrd="13" destOrd="0" presId="urn:microsoft.com/office/officeart/2005/8/layout/list1"/>
    <dgm:cxn modelId="{3B08FA95-5F1D-9B45-BBE0-AB355D6113DC}" type="presParOf" srcId="{8A7E7367-B361-BD40-ACA1-D09C29CD0433}" destId="{5C164B66-F554-3A4D-8076-C96CC1F506E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B32B0-F3D7-4503-B2AF-ACF1898728C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88CDDA-FF0E-4770-83B9-7118ED7B1EA1}">
      <dgm:prSet/>
      <dgm:spPr/>
      <dgm:t>
        <a:bodyPr/>
        <a:lstStyle/>
        <a:p>
          <a:pPr>
            <a:defRPr b="1"/>
          </a:pPr>
          <a:r>
            <a:rPr lang="en-US"/>
            <a:t>What is it?</a:t>
          </a:r>
        </a:p>
      </dgm:t>
    </dgm:pt>
    <dgm:pt modelId="{259CBFA9-FA2F-4185-A0E6-F2A7E90BA247}" type="parTrans" cxnId="{EC2EFE19-BCE7-4C20-822E-9B8E9757B7CC}">
      <dgm:prSet/>
      <dgm:spPr/>
      <dgm:t>
        <a:bodyPr/>
        <a:lstStyle/>
        <a:p>
          <a:endParaRPr lang="en-US"/>
        </a:p>
      </dgm:t>
    </dgm:pt>
    <dgm:pt modelId="{39C8BB42-12DA-4AF6-A034-4E3F4D065D0D}" type="sibTrans" cxnId="{EC2EFE19-BCE7-4C20-822E-9B8E9757B7CC}">
      <dgm:prSet/>
      <dgm:spPr/>
      <dgm:t>
        <a:bodyPr/>
        <a:lstStyle/>
        <a:p>
          <a:endParaRPr lang="en-US"/>
        </a:p>
      </dgm:t>
    </dgm:pt>
    <dgm:pt modelId="{B6A32075-BE75-48F4-BCA3-755BC0FC2C8D}">
      <dgm:prSet/>
      <dgm:spPr/>
      <dgm:t>
        <a:bodyPr/>
        <a:lstStyle/>
        <a:p>
          <a:r>
            <a:rPr lang="en-US" sz="1700" dirty="0"/>
            <a:t>A person-centered conversation to address the common problem of ambivalence about change </a:t>
          </a:r>
        </a:p>
      </dgm:t>
    </dgm:pt>
    <dgm:pt modelId="{830BA0BF-BAA8-4B73-A17E-2AE01D0493EB}" type="parTrans" cxnId="{F9679A7A-69C3-42C5-9B8A-A5F9282D67F2}">
      <dgm:prSet/>
      <dgm:spPr/>
      <dgm:t>
        <a:bodyPr/>
        <a:lstStyle/>
        <a:p>
          <a:endParaRPr lang="en-US"/>
        </a:p>
      </dgm:t>
    </dgm:pt>
    <dgm:pt modelId="{085AEA09-C331-4DCB-872E-686C0DA5A71F}" type="sibTrans" cxnId="{F9679A7A-69C3-42C5-9B8A-A5F9282D67F2}">
      <dgm:prSet/>
      <dgm:spPr/>
      <dgm:t>
        <a:bodyPr/>
        <a:lstStyle/>
        <a:p>
          <a:endParaRPr lang="en-US"/>
        </a:p>
      </dgm:t>
    </dgm:pt>
    <dgm:pt modelId="{B9AD392B-FBE5-4516-A6B5-C1C54C6DE66F}">
      <dgm:prSet custT="1"/>
      <dgm:spPr/>
      <dgm:t>
        <a:bodyPr/>
        <a:lstStyle/>
        <a:p>
          <a:r>
            <a:rPr lang="en-US" sz="1700" dirty="0"/>
            <a:t>To strengthen a person’s own motivation and commitment to change</a:t>
          </a:r>
        </a:p>
        <a:p>
          <a:endParaRPr lang="en-US" sz="1000" dirty="0"/>
        </a:p>
        <a:p>
          <a:endParaRPr lang="en-US" sz="1000" dirty="0"/>
        </a:p>
        <a:p>
          <a:endParaRPr lang="en-US" sz="1000" dirty="0"/>
        </a:p>
        <a:p>
          <a:endParaRPr lang="en-US" sz="1000" dirty="0"/>
        </a:p>
        <a:p>
          <a:r>
            <a:rPr lang="en-US" sz="1100" dirty="0"/>
            <a:t>Definitions of Motivational Interviewing and the Four Processes adapted from Miller W, Rollnick S. Motivational Interviewing: Helping people change. 3rd ed. New </a:t>
          </a:r>
          <a:r>
            <a:rPr lang="en-US" sz="1100" dirty="0" err="1"/>
            <a:t>York:Guilford</a:t>
          </a:r>
          <a:r>
            <a:rPr lang="en-US" sz="1100" dirty="0"/>
            <a:t> Press; 2012.</a:t>
          </a:r>
        </a:p>
        <a:p>
          <a:endParaRPr lang="en-US" sz="1700" dirty="0"/>
        </a:p>
        <a:p>
          <a:endParaRPr lang="en-US" sz="1000" dirty="0"/>
        </a:p>
        <a:p>
          <a:endParaRPr lang="en-US" sz="1000" dirty="0"/>
        </a:p>
        <a:p>
          <a:endParaRPr lang="en-US" sz="1000" dirty="0"/>
        </a:p>
      </dgm:t>
    </dgm:pt>
    <dgm:pt modelId="{9BACD161-1EA2-49EB-B28E-6C88469374DD}" type="parTrans" cxnId="{EF4D3FD1-5883-4C8F-BCD8-A0026C258430}">
      <dgm:prSet/>
      <dgm:spPr/>
      <dgm:t>
        <a:bodyPr/>
        <a:lstStyle/>
        <a:p>
          <a:endParaRPr lang="en-US"/>
        </a:p>
      </dgm:t>
    </dgm:pt>
    <dgm:pt modelId="{82377568-9245-4820-97E9-5A0D7841CAD5}" type="sibTrans" cxnId="{EF4D3FD1-5883-4C8F-BCD8-A0026C258430}">
      <dgm:prSet/>
      <dgm:spPr/>
      <dgm:t>
        <a:bodyPr/>
        <a:lstStyle/>
        <a:p>
          <a:endParaRPr lang="en-US"/>
        </a:p>
      </dgm:t>
    </dgm:pt>
    <dgm:pt modelId="{87FE22AC-2A2F-4F1C-B5A1-FBB1A3652951}">
      <dgm:prSet/>
      <dgm:spPr/>
      <dgm:t>
        <a:bodyPr/>
        <a:lstStyle/>
        <a:p>
          <a:pPr>
            <a:defRPr b="1"/>
          </a:pPr>
          <a:r>
            <a:rPr lang="en-US"/>
            <a:t>How do you do it?</a:t>
          </a:r>
        </a:p>
      </dgm:t>
    </dgm:pt>
    <dgm:pt modelId="{7C1D3FC9-38ED-441E-9A77-F572F01458DE}" type="parTrans" cxnId="{A461238E-EF1D-4387-9DC2-AA705858E364}">
      <dgm:prSet/>
      <dgm:spPr/>
      <dgm:t>
        <a:bodyPr/>
        <a:lstStyle/>
        <a:p>
          <a:endParaRPr lang="en-US"/>
        </a:p>
      </dgm:t>
    </dgm:pt>
    <dgm:pt modelId="{D1C7BB66-7286-42B4-9530-4B6F3CA61C15}" type="sibTrans" cxnId="{A461238E-EF1D-4387-9DC2-AA705858E364}">
      <dgm:prSet/>
      <dgm:spPr/>
      <dgm:t>
        <a:bodyPr/>
        <a:lstStyle/>
        <a:p>
          <a:endParaRPr lang="en-US"/>
        </a:p>
      </dgm:t>
    </dgm:pt>
    <dgm:pt modelId="{FBA63E22-4527-4452-9681-42A0775711F5}">
      <dgm:prSet/>
      <dgm:spPr/>
      <dgm:t>
        <a:bodyPr/>
        <a:lstStyle/>
        <a:p>
          <a:r>
            <a:rPr lang="en-US" dirty="0"/>
            <a:t>Engage: build and support a relationship where trust and respect go both ways</a:t>
          </a:r>
        </a:p>
      </dgm:t>
    </dgm:pt>
    <dgm:pt modelId="{A0493641-3ADE-4C61-80A2-F46E3930DE06}" type="parTrans" cxnId="{7CBDB60E-5F1D-4EC3-A9D5-B6213C8A24FA}">
      <dgm:prSet/>
      <dgm:spPr/>
      <dgm:t>
        <a:bodyPr/>
        <a:lstStyle/>
        <a:p>
          <a:endParaRPr lang="en-US"/>
        </a:p>
      </dgm:t>
    </dgm:pt>
    <dgm:pt modelId="{8CD22C5E-23E4-49A3-A71E-EC1691479AAF}" type="sibTrans" cxnId="{7CBDB60E-5F1D-4EC3-A9D5-B6213C8A24FA}">
      <dgm:prSet/>
      <dgm:spPr/>
      <dgm:t>
        <a:bodyPr/>
        <a:lstStyle/>
        <a:p>
          <a:endParaRPr lang="en-US"/>
        </a:p>
      </dgm:t>
    </dgm:pt>
    <dgm:pt modelId="{4AEAC88E-6478-4591-82F4-3CFABA9A7AD7}">
      <dgm:prSet/>
      <dgm:spPr/>
      <dgm:t>
        <a:bodyPr/>
        <a:lstStyle/>
        <a:p>
          <a:r>
            <a:rPr lang="en-US" dirty="0"/>
            <a:t>Focusing: ongoing process of choosing and keeping a specific direction</a:t>
          </a:r>
        </a:p>
      </dgm:t>
    </dgm:pt>
    <dgm:pt modelId="{85131A18-C313-4D5A-A1CA-5B58EB21F5A0}" type="parTrans" cxnId="{218BAEA9-8DDB-47A5-BC6D-77010A0F70FD}">
      <dgm:prSet/>
      <dgm:spPr/>
      <dgm:t>
        <a:bodyPr/>
        <a:lstStyle/>
        <a:p>
          <a:endParaRPr lang="en-US"/>
        </a:p>
      </dgm:t>
    </dgm:pt>
    <dgm:pt modelId="{7764F0A1-922A-4C09-B263-27B9D6FD9A40}" type="sibTrans" cxnId="{218BAEA9-8DDB-47A5-BC6D-77010A0F70FD}">
      <dgm:prSet/>
      <dgm:spPr/>
      <dgm:t>
        <a:bodyPr/>
        <a:lstStyle/>
        <a:p>
          <a:endParaRPr lang="en-US"/>
        </a:p>
      </dgm:t>
    </dgm:pt>
    <dgm:pt modelId="{0EAC1C4D-3D49-4BF5-90B4-FC1B604D75B0}">
      <dgm:prSet/>
      <dgm:spPr/>
      <dgm:t>
        <a:bodyPr/>
        <a:lstStyle/>
        <a:p>
          <a:r>
            <a:rPr lang="en-US" dirty="0"/>
            <a:t>Evoking: bringing out one another’s strengths, knowledge and ideas about the situation</a:t>
          </a:r>
        </a:p>
      </dgm:t>
    </dgm:pt>
    <dgm:pt modelId="{317EBBE0-7404-4C20-9DB5-12378A4CF44D}" type="parTrans" cxnId="{31BEA3A7-ED83-4364-8E54-D1927E4E2591}">
      <dgm:prSet/>
      <dgm:spPr/>
      <dgm:t>
        <a:bodyPr/>
        <a:lstStyle/>
        <a:p>
          <a:endParaRPr lang="en-US"/>
        </a:p>
      </dgm:t>
    </dgm:pt>
    <dgm:pt modelId="{6C72C092-E7DD-4260-B97E-0C073D599D0F}" type="sibTrans" cxnId="{31BEA3A7-ED83-4364-8E54-D1927E4E2591}">
      <dgm:prSet/>
      <dgm:spPr/>
      <dgm:t>
        <a:bodyPr/>
        <a:lstStyle/>
        <a:p>
          <a:endParaRPr lang="en-US"/>
        </a:p>
      </dgm:t>
    </dgm:pt>
    <dgm:pt modelId="{A839985F-94D8-4515-90FB-E14F87404E0E}">
      <dgm:prSet/>
      <dgm:spPr/>
      <dgm:t>
        <a:bodyPr/>
        <a:lstStyle/>
        <a:p>
          <a:r>
            <a:rPr lang="en-US"/>
            <a:t>Planning: being with someone while they form a specific action to take</a:t>
          </a:r>
        </a:p>
      </dgm:t>
    </dgm:pt>
    <dgm:pt modelId="{B5555C28-ACC5-4D33-BDC9-7DD34BB163CA}" type="parTrans" cxnId="{F7803E23-DA1E-4838-9E1E-F9B1E3A440BF}">
      <dgm:prSet/>
      <dgm:spPr/>
      <dgm:t>
        <a:bodyPr/>
        <a:lstStyle/>
        <a:p>
          <a:endParaRPr lang="en-US"/>
        </a:p>
      </dgm:t>
    </dgm:pt>
    <dgm:pt modelId="{69FC5F4E-F579-4D9A-AB04-4BF09EE0AA30}" type="sibTrans" cxnId="{F7803E23-DA1E-4838-9E1E-F9B1E3A440BF}">
      <dgm:prSet/>
      <dgm:spPr/>
      <dgm:t>
        <a:bodyPr/>
        <a:lstStyle/>
        <a:p>
          <a:endParaRPr lang="en-US"/>
        </a:p>
      </dgm:t>
    </dgm:pt>
    <dgm:pt modelId="{4A0D2AF3-6A84-495D-BA32-6A763841ED17}" type="pres">
      <dgm:prSet presAssocID="{4D3B32B0-F3D7-4503-B2AF-ACF1898728CF}" presName="root" presStyleCnt="0">
        <dgm:presLayoutVars>
          <dgm:dir/>
          <dgm:resizeHandles val="exact"/>
        </dgm:presLayoutVars>
      </dgm:prSet>
      <dgm:spPr/>
    </dgm:pt>
    <dgm:pt modelId="{2B8EC1E2-ACC8-48DF-9855-E81D059164CB}" type="pres">
      <dgm:prSet presAssocID="{6488CDDA-FF0E-4770-83B9-7118ED7B1EA1}" presName="compNode" presStyleCnt="0"/>
      <dgm:spPr/>
    </dgm:pt>
    <dgm:pt modelId="{294BEBA6-16B8-4023-B2B2-F38360746ACD}" type="pres">
      <dgm:prSet presAssocID="{6488CDDA-FF0E-4770-83B9-7118ED7B1E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60C1B4D-DF7A-4CAA-854C-2CBEC44DF2ED}" type="pres">
      <dgm:prSet presAssocID="{6488CDDA-FF0E-4770-83B9-7118ED7B1EA1}" presName="iconSpace" presStyleCnt="0"/>
      <dgm:spPr/>
    </dgm:pt>
    <dgm:pt modelId="{5859CD40-3951-4B5C-A34C-D7F1BE10FE87}" type="pres">
      <dgm:prSet presAssocID="{6488CDDA-FF0E-4770-83B9-7118ED7B1EA1}" presName="parTx" presStyleLbl="revTx" presStyleIdx="0" presStyleCnt="4">
        <dgm:presLayoutVars>
          <dgm:chMax val="0"/>
          <dgm:chPref val="0"/>
        </dgm:presLayoutVars>
      </dgm:prSet>
      <dgm:spPr/>
    </dgm:pt>
    <dgm:pt modelId="{CD377929-952D-41AA-B62D-89B6F43D7913}" type="pres">
      <dgm:prSet presAssocID="{6488CDDA-FF0E-4770-83B9-7118ED7B1EA1}" presName="txSpace" presStyleCnt="0"/>
      <dgm:spPr/>
    </dgm:pt>
    <dgm:pt modelId="{AC218524-1A86-4926-858D-B67BE5E752D1}" type="pres">
      <dgm:prSet presAssocID="{6488CDDA-FF0E-4770-83B9-7118ED7B1EA1}" presName="desTx" presStyleLbl="revTx" presStyleIdx="1" presStyleCnt="4" custScaleX="111016" custLinFactNeighborX="-4004" custLinFactNeighborY="-2258">
        <dgm:presLayoutVars/>
      </dgm:prSet>
      <dgm:spPr/>
    </dgm:pt>
    <dgm:pt modelId="{D5903A1D-23A4-4D7B-9B40-165622D95DCE}" type="pres">
      <dgm:prSet presAssocID="{39C8BB42-12DA-4AF6-A034-4E3F4D065D0D}" presName="sibTrans" presStyleCnt="0"/>
      <dgm:spPr/>
    </dgm:pt>
    <dgm:pt modelId="{0176A916-3E11-475F-AE7F-DA1966E96440}" type="pres">
      <dgm:prSet presAssocID="{87FE22AC-2A2F-4F1C-B5A1-FBB1A3652951}" presName="compNode" presStyleCnt="0"/>
      <dgm:spPr/>
    </dgm:pt>
    <dgm:pt modelId="{EB317385-E519-4BFA-9C58-36402A51D87D}" type="pres">
      <dgm:prSet presAssocID="{87FE22AC-2A2F-4F1C-B5A1-FBB1A36529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90C6B13A-BE14-47D0-A836-7BF724483434}" type="pres">
      <dgm:prSet presAssocID="{87FE22AC-2A2F-4F1C-B5A1-FBB1A3652951}" presName="iconSpace" presStyleCnt="0"/>
      <dgm:spPr/>
    </dgm:pt>
    <dgm:pt modelId="{DAACFB36-F7F4-470F-BCBA-271659891B8C}" type="pres">
      <dgm:prSet presAssocID="{87FE22AC-2A2F-4F1C-B5A1-FBB1A3652951}" presName="parTx" presStyleLbl="revTx" presStyleIdx="2" presStyleCnt="4">
        <dgm:presLayoutVars>
          <dgm:chMax val="0"/>
          <dgm:chPref val="0"/>
        </dgm:presLayoutVars>
      </dgm:prSet>
      <dgm:spPr/>
    </dgm:pt>
    <dgm:pt modelId="{1D585B4F-5844-4F3A-A12E-C6318D9D5914}" type="pres">
      <dgm:prSet presAssocID="{87FE22AC-2A2F-4F1C-B5A1-FBB1A3652951}" presName="txSpace" presStyleCnt="0"/>
      <dgm:spPr/>
    </dgm:pt>
    <dgm:pt modelId="{6A68310F-4E0D-4B72-A16F-06CAF832D49C}" type="pres">
      <dgm:prSet presAssocID="{87FE22AC-2A2F-4F1C-B5A1-FBB1A3652951}" presName="desTx" presStyleLbl="revTx" presStyleIdx="3" presStyleCnt="4">
        <dgm:presLayoutVars/>
      </dgm:prSet>
      <dgm:spPr/>
    </dgm:pt>
  </dgm:ptLst>
  <dgm:cxnLst>
    <dgm:cxn modelId="{16B46E03-EB09-46BB-B739-B69C50A0E8B7}" type="presOf" srcId="{6488CDDA-FF0E-4770-83B9-7118ED7B1EA1}" destId="{5859CD40-3951-4B5C-A34C-D7F1BE10FE87}" srcOrd="0" destOrd="0" presId="urn:microsoft.com/office/officeart/2018/2/layout/IconLabelDescriptionList"/>
    <dgm:cxn modelId="{7CBDB60E-5F1D-4EC3-A9D5-B6213C8A24FA}" srcId="{87FE22AC-2A2F-4F1C-B5A1-FBB1A3652951}" destId="{FBA63E22-4527-4452-9681-42A0775711F5}" srcOrd="0" destOrd="0" parTransId="{A0493641-3ADE-4C61-80A2-F46E3930DE06}" sibTransId="{8CD22C5E-23E4-49A3-A71E-EC1691479AAF}"/>
    <dgm:cxn modelId="{8A13F90F-6650-477A-9E51-A732A4BE4809}" type="presOf" srcId="{A839985F-94D8-4515-90FB-E14F87404E0E}" destId="{6A68310F-4E0D-4B72-A16F-06CAF832D49C}" srcOrd="0" destOrd="3" presId="urn:microsoft.com/office/officeart/2018/2/layout/IconLabelDescriptionList"/>
    <dgm:cxn modelId="{EC2EFE19-BCE7-4C20-822E-9B8E9757B7CC}" srcId="{4D3B32B0-F3D7-4503-B2AF-ACF1898728CF}" destId="{6488CDDA-FF0E-4770-83B9-7118ED7B1EA1}" srcOrd="0" destOrd="0" parTransId="{259CBFA9-FA2F-4185-A0E6-F2A7E90BA247}" sibTransId="{39C8BB42-12DA-4AF6-A034-4E3F4D065D0D}"/>
    <dgm:cxn modelId="{F7803E23-DA1E-4838-9E1E-F9B1E3A440BF}" srcId="{87FE22AC-2A2F-4F1C-B5A1-FBB1A3652951}" destId="{A839985F-94D8-4515-90FB-E14F87404E0E}" srcOrd="3" destOrd="0" parTransId="{B5555C28-ACC5-4D33-BDC9-7DD34BB163CA}" sibTransId="{69FC5F4E-F579-4D9A-AB04-4BF09EE0AA30}"/>
    <dgm:cxn modelId="{FDDE9B3A-E37D-4CE2-977D-DB381A258FD4}" type="presOf" srcId="{0EAC1C4D-3D49-4BF5-90B4-FC1B604D75B0}" destId="{6A68310F-4E0D-4B72-A16F-06CAF832D49C}" srcOrd="0" destOrd="2" presId="urn:microsoft.com/office/officeart/2018/2/layout/IconLabelDescriptionList"/>
    <dgm:cxn modelId="{FA6FFE3B-4A7B-4DFE-855F-66930487A9FD}" type="presOf" srcId="{B9AD392B-FBE5-4516-A6B5-C1C54C6DE66F}" destId="{AC218524-1A86-4926-858D-B67BE5E752D1}" srcOrd="0" destOrd="1" presId="urn:microsoft.com/office/officeart/2018/2/layout/IconLabelDescriptionList"/>
    <dgm:cxn modelId="{D2CE075E-0001-472D-80D9-BC526B8A2369}" type="presOf" srcId="{87FE22AC-2A2F-4F1C-B5A1-FBB1A3652951}" destId="{DAACFB36-F7F4-470F-BCBA-271659891B8C}" srcOrd="0" destOrd="0" presId="urn:microsoft.com/office/officeart/2018/2/layout/IconLabelDescriptionList"/>
    <dgm:cxn modelId="{043A1666-B1CB-4A3A-9913-AE23CEB43C59}" type="presOf" srcId="{FBA63E22-4527-4452-9681-42A0775711F5}" destId="{6A68310F-4E0D-4B72-A16F-06CAF832D49C}" srcOrd="0" destOrd="0" presId="urn:microsoft.com/office/officeart/2018/2/layout/IconLabelDescriptionList"/>
    <dgm:cxn modelId="{81144E7A-8F2F-469D-AD4D-AF1C7A7369DB}" type="presOf" srcId="{4AEAC88E-6478-4591-82F4-3CFABA9A7AD7}" destId="{6A68310F-4E0D-4B72-A16F-06CAF832D49C}" srcOrd="0" destOrd="1" presId="urn:microsoft.com/office/officeart/2018/2/layout/IconLabelDescriptionList"/>
    <dgm:cxn modelId="{F9679A7A-69C3-42C5-9B8A-A5F9282D67F2}" srcId="{6488CDDA-FF0E-4770-83B9-7118ED7B1EA1}" destId="{B6A32075-BE75-48F4-BCA3-755BC0FC2C8D}" srcOrd="0" destOrd="0" parTransId="{830BA0BF-BAA8-4B73-A17E-2AE01D0493EB}" sibTransId="{085AEA09-C331-4DCB-872E-686C0DA5A71F}"/>
    <dgm:cxn modelId="{D217F48C-751F-4B16-ADCB-A9983694D0C6}" type="presOf" srcId="{4D3B32B0-F3D7-4503-B2AF-ACF1898728CF}" destId="{4A0D2AF3-6A84-495D-BA32-6A763841ED17}" srcOrd="0" destOrd="0" presId="urn:microsoft.com/office/officeart/2018/2/layout/IconLabelDescriptionList"/>
    <dgm:cxn modelId="{A461238E-EF1D-4387-9DC2-AA705858E364}" srcId="{4D3B32B0-F3D7-4503-B2AF-ACF1898728CF}" destId="{87FE22AC-2A2F-4F1C-B5A1-FBB1A3652951}" srcOrd="1" destOrd="0" parTransId="{7C1D3FC9-38ED-441E-9A77-F572F01458DE}" sibTransId="{D1C7BB66-7286-42B4-9530-4B6F3CA61C15}"/>
    <dgm:cxn modelId="{31BEA3A7-ED83-4364-8E54-D1927E4E2591}" srcId="{87FE22AC-2A2F-4F1C-B5A1-FBB1A3652951}" destId="{0EAC1C4D-3D49-4BF5-90B4-FC1B604D75B0}" srcOrd="2" destOrd="0" parTransId="{317EBBE0-7404-4C20-9DB5-12378A4CF44D}" sibTransId="{6C72C092-E7DD-4260-B97E-0C073D599D0F}"/>
    <dgm:cxn modelId="{218BAEA9-8DDB-47A5-BC6D-77010A0F70FD}" srcId="{87FE22AC-2A2F-4F1C-B5A1-FBB1A3652951}" destId="{4AEAC88E-6478-4591-82F4-3CFABA9A7AD7}" srcOrd="1" destOrd="0" parTransId="{85131A18-C313-4D5A-A1CA-5B58EB21F5A0}" sibTransId="{7764F0A1-922A-4C09-B263-27B9D6FD9A40}"/>
    <dgm:cxn modelId="{EF4D3FD1-5883-4C8F-BCD8-A0026C258430}" srcId="{6488CDDA-FF0E-4770-83B9-7118ED7B1EA1}" destId="{B9AD392B-FBE5-4516-A6B5-C1C54C6DE66F}" srcOrd="1" destOrd="0" parTransId="{9BACD161-1EA2-49EB-B28E-6C88469374DD}" sibTransId="{82377568-9245-4820-97E9-5A0D7841CAD5}"/>
    <dgm:cxn modelId="{474452F7-2535-4D23-A901-B063784D9C46}" type="presOf" srcId="{B6A32075-BE75-48F4-BCA3-755BC0FC2C8D}" destId="{AC218524-1A86-4926-858D-B67BE5E752D1}" srcOrd="0" destOrd="0" presId="urn:microsoft.com/office/officeart/2018/2/layout/IconLabelDescriptionList"/>
    <dgm:cxn modelId="{21966667-3BD9-4E81-8521-7C59D1A27BF8}" type="presParOf" srcId="{4A0D2AF3-6A84-495D-BA32-6A763841ED17}" destId="{2B8EC1E2-ACC8-48DF-9855-E81D059164CB}" srcOrd="0" destOrd="0" presId="urn:microsoft.com/office/officeart/2018/2/layout/IconLabelDescriptionList"/>
    <dgm:cxn modelId="{D1262A85-A96D-4D76-91BA-30C3C6EF82E2}" type="presParOf" srcId="{2B8EC1E2-ACC8-48DF-9855-E81D059164CB}" destId="{294BEBA6-16B8-4023-B2B2-F38360746ACD}" srcOrd="0" destOrd="0" presId="urn:microsoft.com/office/officeart/2018/2/layout/IconLabelDescriptionList"/>
    <dgm:cxn modelId="{CAE5FF41-A59C-495B-8A57-72B09418BBC8}" type="presParOf" srcId="{2B8EC1E2-ACC8-48DF-9855-E81D059164CB}" destId="{160C1B4D-DF7A-4CAA-854C-2CBEC44DF2ED}" srcOrd="1" destOrd="0" presId="urn:microsoft.com/office/officeart/2018/2/layout/IconLabelDescriptionList"/>
    <dgm:cxn modelId="{91A5B086-86C3-4212-94A8-3BE5DD4A511F}" type="presParOf" srcId="{2B8EC1E2-ACC8-48DF-9855-E81D059164CB}" destId="{5859CD40-3951-4B5C-A34C-D7F1BE10FE87}" srcOrd="2" destOrd="0" presId="urn:microsoft.com/office/officeart/2018/2/layout/IconLabelDescriptionList"/>
    <dgm:cxn modelId="{84AE8969-846F-4261-A62F-1E4083E5F21A}" type="presParOf" srcId="{2B8EC1E2-ACC8-48DF-9855-E81D059164CB}" destId="{CD377929-952D-41AA-B62D-89B6F43D7913}" srcOrd="3" destOrd="0" presId="urn:microsoft.com/office/officeart/2018/2/layout/IconLabelDescriptionList"/>
    <dgm:cxn modelId="{AD9E20FB-1888-4D56-A833-6B048B1429D1}" type="presParOf" srcId="{2B8EC1E2-ACC8-48DF-9855-E81D059164CB}" destId="{AC218524-1A86-4926-858D-B67BE5E752D1}" srcOrd="4" destOrd="0" presId="urn:microsoft.com/office/officeart/2018/2/layout/IconLabelDescriptionList"/>
    <dgm:cxn modelId="{B3399578-0FE9-4242-8B77-284B67403AE2}" type="presParOf" srcId="{4A0D2AF3-6A84-495D-BA32-6A763841ED17}" destId="{D5903A1D-23A4-4D7B-9B40-165622D95DCE}" srcOrd="1" destOrd="0" presId="urn:microsoft.com/office/officeart/2018/2/layout/IconLabelDescriptionList"/>
    <dgm:cxn modelId="{72437129-E55E-4A97-ABF5-AFE621B52448}" type="presParOf" srcId="{4A0D2AF3-6A84-495D-BA32-6A763841ED17}" destId="{0176A916-3E11-475F-AE7F-DA1966E96440}" srcOrd="2" destOrd="0" presId="urn:microsoft.com/office/officeart/2018/2/layout/IconLabelDescriptionList"/>
    <dgm:cxn modelId="{CB761066-D950-42DA-83E0-413DA79CD331}" type="presParOf" srcId="{0176A916-3E11-475F-AE7F-DA1966E96440}" destId="{EB317385-E519-4BFA-9C58-36402A51D87D}" srcOrd="0" destOrd="0" presId="urn:microsoft.com/office/officeart/2018/2/layout/IconLabelDescriptionList"/>
    <dgm:cxn modelId="{723F43AB-C45B-4920-87EF-1D92B41D5A0B}" type="presParOf" srcId="{0176A916-3E11-475F-AE7F-DA1966E96440}" destId="{90C6B13A-BE14-47D0-A836-7BF724483434}" srcOrd="1" destOrd="0" presId="urn:microsoft.com/office/officeart/2018/2/layout/IconLabelDescriptionList"/>
    <dgm:cxn modelId="{28E8FAF1-5A5A-4BE0-B179-F1E435F6C8AE}" type="presParOf" srcId="{0176A916-3E11-475F-AE7F-DA1966E96440}" destId="{DAACFB36-F7F4-470F-BCBA-271659891B8C}" srcOrd="2" destOrd="0" presId="urn:microsoft.com/office/officeart/2018/2/layout/IconLabelDescriptionList"/>
    <dgm:cxn modelId="{EBCE018E-B698-4CCA-A435-84FDA4507EBE}" type="presParOf" srcId="{0176A916-3E11-475F-AE7F-DA1966E96440}" destId="{1D585B4F-5844-4F3A-A12E-C6318D9D5914}" srcOrd="3" destOrd="0" presId="urn:microsoft.com/office/officeart/2018/2/layout/IconLabelDescriptionList"/>
    <dgm:cxn modelId="{59E9232D-6642-45CC-8645-D75BAE647179}" type="presParOf" srcId="{0176A916-3E11-475F-AE7F-DA1966E96440}" destId="{6A68310F-4E0D-4B72-A16F-06CAF832D49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9A1DC-3260-4AC6-B829-2AF0A44E1E5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4D001154-9EBD-41CC-9CA0-9BB826ABDC25}">
      <dgm:prSet/>
      <dgm:spPr/>
      <dgm:t>
        <a:bodyPr/>
        <a:lstStyle/>
        <a:p>
          <a:r>
            <a:rPr lang="en-US" dirty="0"/>
            <a:t>Create</a:t>
          </a:r>
        </a:p>
      </dgm:t>
    </dgm:pt>
    <dgm:pt modelId="{1292988C-2A07-4951-A24D-3AC5B68A8EDE}" type="parTrans" cxnId="{CE16930D-8E89-4F63-B469-240116F84D6D}">
      <dgm:prSet/>
      <dgm:spPr/>
      <dgm:t>
        <a:bodyPr/>
        <a:lstStyle/>
        <a:p>
          <a:endParaRPr lang="en-US"/>
        </a:p>
      </dgm:t>
    </dgm:pt>
    <dgm:pt modelId="{B8C5E8D5-D90C-4FDE-BABB-8BAF1ED8F65D}" type="sibTrans" cxnId="{CE16930D-8E89-4F63-B469-240116F84D6D}">
      <dgm:prSet/>
      <dgm:spPr/>
      <dgm:t>
        <a:bodyPr/>
        <a:lstStyle/>
        <a:p>
          <a:endParaRPr lang="en-US"/>
        </a:p>
      </dgm:t>
    </dgm:pt>
    <dgm:pt modelId="{E069118F-8B8E-41E9-AB3F-DB0F31A94603}">
      <dgm:prSet/>
      <dgm:spPr/>
      <dgm:t>
        <a:bodyPr/>
        <a:lstStyle/>
        <a:p>
          <a:r>
            <a:rPr lang="en-US" dirty="0"/>
            <a:t>Create an COVID 19 question box where Staff can place anonymous, written questions for the Medical Director to answer</a:t>
          </a:r>
        </a:p>
      </dgm:t>
    </dgm:pt>
    <dgm:pt modelId="{5435DA8A-A4D2-4F69-8B29-4EB4F1CAF1BE}" type="parTrans" cxnId="{6FE0DC1A-7A23-460A-85DC-FC77B3B366A0}">
      <dgm:prSet/>
      <dgm:spPr/>
      <dgm:t>
        <a:bodyPr/>
        <a:lstStyle/>
        <a:p>
          <a:endParaRPr lang="en-US"/>
        </a:p>
      </dgm:t>
    </dgm:pt>
    <dgm:pt modelId="{7A466BE4-8577-4CCA-B0A7-7A82C5D75065}" type="sibTrans" cxnId="{6FE0DC1A-7A23-460A-85DC-FC77B3B366A0}">
      <dgm:prSet/>
      <dgm:spPr/>
      <dgm:t>
        <a:bodyPr/>
        <a:lstStyle/>
        <a:p>
          <a:endParaRPr lang="en-US"/>
        </a:p>
      </dgm:t>
    </dgm:pt>
    <dgm:pt modelId="{0EBB4412-4815-4EA5-A069-F0FDDF1A128A}">
      <dgm:prSet/>
      <dgm:spPr/>
      <dgm:t>
        <a:bodyPr/>
        <a:lstStyle/>
        <a:p>
          <a:r>
            <a:rPr lang="en-US" dirty="0"/>
            <a:t>Update</a:t>
          </a:r>
        </a:p>
      </dgm:t>
    </dgm:pt>
    <dgm:pt modelId="{A37182DB-CC35-47EF-B144-5EEFC1B9AA4F}" type="parTrans" cxnId="{7A728330-E8F2-4C5B-B5A8-47593CB311B6}">
      <dgm:prSet/>
      <dgm:spPr/>
      <dgm:t>
        <a:bodyPr/>
        <a:lstStyle/>
        <a:p>
          <a:endParaRPr lang="en-US"/>
        </a:p>
      </dgm:t>
    </dgm:pt>
    <dgm:pt modelId="{9D973ABE-BE8E-4528-BE72-DD757AF94948}" type="sibTrans" cxnId="{7A728330-E8F2-4C5B-B5A8-47593CB311B6}">
      <dgm:prSet/>
      <dgm:spPr/>
      <dgm:t>
        <a:bodyPr/>
        <a:lstStyle/>
        <a:p>
          <a:endParaRPr lang="en-US"/>
        </a:p>
      </dgm:t>
    </dgm:pt>
    <dgm:pt modelId="{9CC693CE-036C-4121-9AC5-230BAF72D14D}">
      <dgm:prSet/>
      <dgm:spPr/>
      <dgm:t>
        <a:bodyPr/>
        <a:lstStyle/>
        <a:p>
          <a:r>
            <a:rPr lang="en-US" dirty="0"/>
            <a:t>When the situation with COVID 19 is changing, keep staff up to date with in-services, town halls, huddles (SDC, Medical Director)</a:t>
          </a:r>
        </a:p>
      </dgm:t>
    </dgm:pt>
    <dgm:pt modelId="{DD9321E8-6405-4A91-A7FC-3BAD3BDEE21C}" type="parTrans" cxnId="{67B327B9-C87C-43BF-8989-DF4CF1E48E42}">
      <dgm:prSet/>
      <dgm:spPr/>
      <dgm:t>
        <a:bodyPr/>
        <a:lstStyle/>
        <a:p>
          <a:endParaRPr lang="en-US"/>
        </a:p>
      </dgm:t>
    </dgm:pt>
    <dgm:pt modelId="{20CB74FF-B1E0-45DF-AEF6-CF0DD3FEE06E}" type="sibTrans" cxnId="{67B327B9-C87C-43BF-8989-DF4CF1E48E42}">
      <dgm:prSet/>
      <dgm:spPr/>
      <dgm:t>
        <a:bodyPr/>
        <a:lstStyle/>
        <a:p>
          <a:endParaRPr lang="en-US"/>
        </a:p>
      </dgm:t>
    </dgm:pt>
    <dgm:pt modelId="{9FA4A634-CDA2-4EE3-A681-1C775E13B907}">
      <dgm:prSet/>
      <dgm:spPr/>
      <dgm:t>
        <a:bodyPr/>
        <a:lstStyle/>
        <a:p>
          <a:r>
            <a:rPr lang="en-US"/>
            <a:t>Continue</a:t>
          </a:r>
        </a:p>
      </dgm:t>
    </dgm:pt>
    <dgm:pt modelId="{5C5E6703-0AA3-4C7C-89DF-EF6BE5539CF7}" type="parTrans" cxnId="{0ADA8BEB-BE56-4903-BD5A-C1C779A3F7D8}">
      <dgm:prSet/>
      <dgm:spPr/>
      <dgm:t>
        <a:bodyPr/>
        <a:lstStyle/>
        <a:p>
          <a:endParaRPr lang="en-US"/>
        </a:p>
      </dgm:t>
    </dgm:pt>
    <dgm:pt modelId="{9BB85CFD-EB83-4DC9-8D38-2B1B18482F55}" type="sibTrans" cxnId="{0ADA8BEB-BE56-4903-BD5A-C1C779A3F7D8}">
      <dgm:prSet/>
      <dgm:spPr/>
      <dgm:t>
        <a:bodyPr/>
        <a:lstStyle/>
        <a:p>
          <a:endParaRPr lang="en-US"/>
        </a:p>
      </dgm:t>
    </dgm:pt>
    <dgm:pt modelId="{292F0312-8CA2-47E8-88F4-6F05A43C4A25}">
      <dgm:prSet/>
      <dgm:spPr/>
      <dgm:t>
        <a:bodyPr/>
        <a:lstStyle/>
        <a:p>
          <a:r>
            <a:rPr lang="en-US" dirty="0"/>
            <a:t>Continue to offer COVID 19 vaccinations individually to unvaccinated staff so they can express concerns or questions privately and be able to pivot / change their mind in privacy</a:t>
          </a:r>
        </a:p>
      </dgm:t>
    </dgm:pt>
    <dgm:pt modelId="{4B1E142F-92E1-4836-8EC0-1B377A02BE7C}" type="parTrans" cxnId="{FE22DD7C-EE00-4331-8689-F3CE7725CCC6}">
      <dgm:prSet/>
      <dgm:spPr/>
      <dgm:t>
        <a:bodyPr/>
        <a:lstStyle/>
        <a:p>
          <a:endParaRPr lang="en-US"/>
        </a:p>
      </dgm:t>
    </dgm:pt>
    <dgm:pt modelId="{753F9F91-C767-4C1C-BA7D-BBC0B7BAEAE3}" type="sibTrans" cxnId="{FE22DD7C-EE00-4331-8689-F3CE7725CCC6}">
      <dgm:prSet/>
      <dgm:spPr/>
      <dgm:t>
        <a:bodyPr/>
        <a:lstStyle/>
        <a:p>
          <a:endParaRPr lang="en-US"/>
        </a:p>
      </dgm:t>
    </dgm:pt>
    <dgm:pt modelId="{427F519B-B310-409F-A75E-24952F5ED7DD}">
      <dgm:prSet/>
      <dgm:spPr/>
      <dgm:t>
        <a:bodyPr/>
        <a:lstStyle/>
        <a:p>
          <a:r>
            <a:rPr lang="en-US" dirty="0"/>
            <a:t>Remind</a:t>
          </a:r>
        </a:p>
      </dgm:t>
    </dgm:pt>
    <dgm:pt modelId="{D1D13D89-DE7A-4498-958B-EE9C457A9AED}" type="parTrans" cxnId="{1A1EE9AA-5135-4CE4-B4A6-C5A838DA13FB}">
      <dgm:prSet/>
      <dgm:spPr/>
      <dgm:t>
        <a:bodyPr/>
        <a:lstStyle/>
        <a:p>
          <a:endParaRPr lang="en-US"/>
        </a:p>
      </dgm:t>
    </dgm:pt>
    <dgm:pt modelId="{E5C22809-17A8-465D-A8F3-5F4E3100019A}" type="sibTrans" cxnId="{1A1EE9AA-5135-4CE4-B4A6-C5A838DA13FB}">
      <dgm:prSet/>
      <dgm:spPr/>
      <dgm:t>
        <a:bodyPr/>
        <a:lstStyle/>
        <a:p>
          <a:endParaRPr lang="en-US"/>
        </a:p>
      </dgm:t>
    </dgm:pt>
    <dgm:pt modelId="{1460386A-8466-4509-AB1A-77C39047661C}">
      <dgm:prSet/>
      <dgm:spPr/>
      <dgm:t>
        <a:bodyPr/>
        <a:lstStyle/>
        <a:p>
          <a:r>
            <a:rPr lang="en-US" dirty="0"/>
            <a:t>Remind everyone that vaccinated people are not getting severely ill, needing hospitalization or dying from COVID 19 infections –The vaccine is working!</a:t>
          </a:r>
        </a:p>
      </dgm:t>
    </dgm:pt>
    <dgm:pt modelId="{C66CDA6E-CCC3-4BE4-B3C0-D7834337EE4C}" type="parTrans" cxnId="{399418C2-16C4-4412-83DA-03EB795743D5}">
      <dgm:prSet/>
      <dgm:spPr/>
      <dgm:t>
        <a:bodyPr/>
        <a:lstStyle/>
        <a:p>
          <a:endParaRPr lang="en-US"/>
        </a:p>
      </dgm:t>
    </dgm:pt>
    <dgm:pt modelId="{AA04B0F8-7E57-47D3-90AC-12E567B7CAD6}" type="sibTrans" cxnId="{399418C2-16C4-4412-83DA-03EB795743D5}">
      <dgm:prSet/>
      <dgm:spPr/>
      <dgm:t>
        <a:bodyPr/>
        <a:lstStyle/>
        <a:p>
          <a:endParaRPr lang="en-US"/>
        </a:p>
      </dgm:t>
    </dgm:pt>
    <dgm:pt modelId="{515B5B49-9227-C44E-974A-48048C17F064}" type="pres">
      <dgm:prSet presAssocID="{95E9A1DC-3260-4AC6-B829-2AF0A44E1E58}" presName="Name0" presStyleCnt="0">
        <dgm:presLayoutVars>
          <dgm:dir/>
          <dgm:animLvl val="lvl"/>
          <dgm:resizeHandles val="exact"/>
        </dgm:presLayoutVars>
      </dgm:prSet>
      <dgm:spPr/>
    </dgm:pt>
    <dgm:pt modelId="{1F8EDFFA-F2C7-D44B-920E-1B246D756D8E}" type="pres">
      <dgm:prSet presAssocID="{4D001154-9EBD-41CC-9CA0-9BB826ABDC25}" presName="linNode" presStyleCnt="0"/>
      <dgm:spPr/>
    </dgm:pt>
    <dgm:pt modelId="{59E25F7F-8103-4441-AB55-1F1C1ED42863}" type="pres">
      <dgm:prSet presAssocID="{4D001154-9EBD-41CC-9CA0-9BB826ABDC25}" presName="parentText" presStyleLbl="alignNode1" presStyleIdx="0" presStyleCnt="4">
        <dgm:presLayoutVars>
          <dgm:chMax val="1"/>
          <dgm:bulletEnabled/>
        </dgm:presLayoutVars>
      </dgm:prSet>
      <dgm:spPr/>
    </dgm:pt>
    <dgm:pt modelId="{1319DF94-C9B1-9646-9C48-8671C7F97B8B}" type="pres">
      <dgm:prSet presAssocID="{4D001154-9EBD-41CC-9CA0-9BB826ABDC25}" presName="descendantText" presStyleLbl="alignAccFollowNode1" presStyleIdx="0" presStyleCnt="4">
        <dgm:presLayoutVars>
          <dgm:bulletEnabled/>
        </dgm:presLayoutVars>
      </dgm:prSet>
      <dgm:spPr/>
    </dgm:pt>
    <dgm:pt modelId="{D1CA1913-0D0D-7848-A26F-E8C43D49C5F4}" type="pres">
      <dgm:prSet presAssocID="{B8C5E8D5-D90C-4FDE-BABB-8BAF1ED8F65D}" presName="sp" presStyleCnt="0"/>
      <dgm:spPr/>
    </dgm:pt>
    <dgm:pt modelId="{80277FF0-B75E-4141-A6ED-C4185D949815}" type="pres">
      <dgm:prSet presAssocID="{0EBB4412-4815-4EA5-A069-F0FDDF1A128A}" presName="linNode" presStyleCnt="0"/>
      <dgm:spPr/>
    </dgm:pt>
    <dgm:pt modelId="{44641587-A49B-9641-B82A-062BBCD7C1EF}" type="pres">
      <dgm:prSet presAssocID="{0EBB4412-4815-4EA5-A069-F0FDDF1A128A}" presName="parentText" presStyleLbl="alignNode1" presStyleIdx="1" presStyleCnt="4">
        <dgm:presLayoutVars>
          <dgm:chMax val="1"/>
          <dgm:bulletEnabled/>
        </dgm:presLayoutVars>
      </dgm:prSet>
      <dgm:spPr/>
    </dgm:pt>
    <dgm:pt modelId="{E1809F79-F578-194E-87A0-F07EC1BD4315}" type="pres">
      <dgm:prSet presAssocID="{0EBB4412-4815-4EA5-A069-F0FDDF1A128A}" presName="descendantText" presStyleLbl="alignAccFollowNode1" presStyleIdx="1" presStyleCnt="4" custLinFactNeighborX="0" custLinFactNeighborY="2645">
        <dgm:presLayoutVars>
          <dgm:bulletEnabled/>
        </dgm:presLayoutVars>
      </dgm:prSet>
      <dgm:spPr/>
    </dgm:pt>
    <dgm:pt modelId="{141E0984-E524-A248-9903-2CC1F6DC07ED}" type="pres">
      <dgm:prSet presAssocID="{9D973ABE-BE8E-4528-BE72-DD757AF94948}" presName="sp" presStyleCnt="0"/>
      <dgm:spPr/>
    </dgm:pt>
    <dgm:pt modelId="{6CA1802A-C855-304C-A3EE-08DD8B7E0BD5}" type="pres">
      <dgm:prSet presAssocID="{9FA4A634-CDA2-4EE3-A681-1C775E13B907}" presName="linNode" presStyleCnt="0"/>
      <dgm:spPr/>
    </dgm:pt>
    <dgm:pt modelId="{27168000-1E78-3748-9E8F-D43B1FE75B9D}" type="pres">
      <dgm:prSet presAssocID="{9FA4A634-CDA2-4EE3-A681-1C775E13B907}" presName="parentText" presStyleLbl="alignNode1" presStyleIdx="2" presStyleCnt="4">
        <dgm:presLayoutVars>
          <dgm:chMax val="1"/>
          <dgm:bulletEnabled/>
        </dgm:presLayoutVars>
      </dgm:prSet>
      <dgm:spPr/>
    </dgm:pt>
    <dgm:pt modelId="{3323318D-F6E1-8C47-95E0-76F85AAB3C7C}" type="pres">
      <dgm:prSet presAssocID="{9FA4A634-CDA2-4EE3-A681-1C775E13B907}" presName="descendantText" presStyleLbl="alignAccFollowNode1" presStyleIdx="2" presStyleCnt="4">
        <dgm:presLayoutVars>
          <dgm:bulletEnabled/>
        </dgm:presLayoutVars>
      </dgm:prSet>
      <dgm:spPr/>
    </dgm:pt>
    <dgm:pt modelId="{74D9907C-9AB2-CC45-A084-22F587243107}" type="pres">
      <dgm:prSet presAssocID="{9BB85CFD-EB83-4DC9-8D38-2B1B18482F55}" presName="sp" presStyleCnt="0"/>
      <dgm:spPr/>
    </dgm:pt>
    <dgm:pt modelId="{FB6E7C65-B8D5-014B-9862-3D909A4576AF}" type="pres">
      <dgm:prSet presAssocID="{427F519B-B310-409F-A75E-24952F5ED7DD}" presName="linNode" presStyleCnt="0"/>
      <dgm:spPr/>
    </dgm:pt>
    <dgm:pt modelId="{EA4E7237-955E-E44C-9FD7-4C69A4517661}" type="pres">
      <dgm:prSet presAssocID="{427F519B-B310-409F-A75E-24952F5ED7DD}" presName="parentText" presStyleLbl="alignNode1" presStyleIdx="3" presStyleCnt="4">
        <dgm:presLayoutVars>
          <dgm:chMax val="1"/>
          <dgm:bulletEnabled/>
        </dgm:presLayoutVars>
      </dgm:prSet>
      <dgm:spPr/>
    </dgm:pt>
    <dgm:pt modelId="{A00528FB-8D3E-D240-8BBE-590463D2115D}" type="pres">
      <dgm:prSet presAssocID="{427F519B-B310-409F-A75E-24952F5ED7DD}" presName="descendantText" presStyleLbl="alignAccFollowNode1" presStyleIdx="3" presStyleCnt="4">
        <dgm:presLayoutVars>
          <dgm:bulletEnabled/>
        </dgm:presLayoutVars>
      </dgm:prSet>
      <dgm:spPr/>
    </dgm:pt>
  </dgm:ptLst>
  <dgm:cxnLst>
    <dgm:cxn modelId="{CE16930D-8E89-4F63-B469-240116F84D6D}" srcId="{95E9A1DC-3260-4AC6-B829-2AF0A44E1E58}" destId="{4D001154-9EBD-41CC-9CA0-9BB826ABDC25}" srcOrd="0" destOrd="0" parTransId="{1292988C-2A07-4951-A24D-3AC5B68A8EDE}" sibTransId="{B8C5E8D5-D90C-4FDE-BABB-8BAF1ED8F65D}"/>
    <dgm:cxn modelId="{EFDE4711-E29E-CC49-A578-1BDDF52FCE9B}" type="presOf" srcId="{292F0312-8CA2-47E8-88F4-6F05A43C4A25}" destId="{3323318D-F6E1-8C47-95E0-76F85AAB3C7C}" srcOrd="0" destOrd="0" presId="urn:microsoft.com/office/officeart/2016/7/layout/VerticalSolidActionList"/>
    <dgm:cxn modelId="{FD80EC18-1A9B-124C-962B-147B2AAD8E19}" type="presOf" srcId="{0EBB4412-4815-4EA5-A069-F0FDDF1A128A}" destId="{44641587-A49B-9641-B82A-062BBCD7C1EF}" srcOrd="0" destOrd="0" presId="urn:microsoft.com/office/officeart/2016/7/layout/VerticalSolidActionList"/>
    <dgm:cxn modelId="{6FE0DC1A-7A23-460A-85DC-FC77B3B366A0}" srcId="{4D001154-9EBD-41CC-9CA0-9BB826ABDC25}" destId="{E069118F-8B8E-41E9-AB3F-DB0F31A94603}" srcOrd="0" destOrd="0" parTransId="{5435DA8A-A4D2-4F69-8B29-4EB4F1CAF1BE}" sibTransId="{7A466BE4-8577-4CCA-B0A7-7A82C5D75065}"/>
    <dgm:cxn modelId="{7A728330-E8F2-4C5B-B5A8-47593CB311B6}" srcId="{95E9A1DC-3260-4AC6-B829-2AF0A44E1E58}" destId="{0EBB4412-4815-4EA5-A069-F0FDDF1A128A}" srcOrd="1" destOrd="0" parTransId="{A37182DB-CC35-47EF-B144-5EEFC1B9AA4F}" sibTransId="{9D973ABE-BE8E-4528-BE72-DD757AF94948}"/>
    <dgm:cxn modelId="{CD19DE3C-270F-0E41-AB20-70B73981283C}" type="presOf" srcId="{4D001154-9EBD-41CC-9CA0-9BB826ABDC25}" destId="{59E25F7F-8103-4441-AB55-1F1C1ED42863}" srcOrd="0" destOrd="0" presId="urn:microsoft.com/office/officeart/2016/7/layout/VerticalSolidActionList"/>
    <dgm:cxn modelId="{4886A376-67BB-A742-924F-068C4C708E1E}" type="presOf" srcId="{95E9A1DC-3260-4AC6-B829-2AF0A44E1E58}" destId="{515B5B49-9227-C44E-974A-48048C17F064}" srcOrd="0" destOrd="0" presId="urn:microsoft.com/office/officeart/2016/7/layout/VerticalSolidActionList"/>
    <dgm:cxn modelId="{FCF55E79-F65F-B547-869C-B9FB96A2E3B8}" type="presOf" srcId="{427F519B-B310-409F-A75E-24952F5ED7DD}" destId="{EA4E7237-955E-E44C-9FD7-4C69A4517661}" srcOrd="0" destOrd="0" presId="urn:microsoft.com/office/officeart/2016/7/layout/VerticalSolidActionList"/>
    <dgm:cxn modelId="{FE22DD7C-EE00-4331-8689-F3CE7725CCC6}" srcId="{9FA4A634-CDA2-4EE3-A681-1C775E13B907}" destId="{292F0312-8CA2-47E8-88F4-6F05A43C4A25}" srcOrd="0" destOrd="0" parTransId="{4B1E142F-92E1-4836-8EC0-1B377A02BE7C}" sibTransId="{753F9F91-C767-4C1C-BA7D-BBC0B7BAEAE3}"/>
    <dgm:cxn modelId="{960CC69D-3825-654E-B7B2-A695CE358961}" type="presOf" srcId="{9CC693CE-036C-4121-9AC5-230BAF72D14D}" destId="{E1809F79-F578-194E-87A0-F07EC1BD4315}" srcOrd="0" destOrd="0" presId="urn:microsoft.com/office/officeart/2016/7/layout/VerticalSolidActionList"/>
    <dgm:cxn modelId="{8F7EBAA9-DCB7-7446-8EA2-506EC8649620}" type="presOf" srcId="{9FA4A634-CDA2-4EE3-A681-1C775E13B907}" destId="{27168000-1E78-3748-9E8F-D43B1FE75B9D}" srcOrd="0" destOrd="0" presId="urn:microsoft.com/office/officeart/2016/7/layout/VerticalSolidActionList"/>
    <dgm:cxn modelId="{1A1EE9AA-5135-4CE4-B4A6-C5A838DA13FB}" srcId="{95E9A1DC-3260-4AC6-B829-2AF0A44E1E58}" destId="{427F519B-B310-409F-A75E-24952F5ED7DD}" srcOrd="3" destOrd="0" parTransId="{D1D13D89-DE7A-4498-958B-EE9C457A9AED}" sibTransId="{E5C22809-17A8-465D-A8F3-5F4E3100019A}"/>
    <dgm:cxn modelId="{6D9EB1B4-4874-EC4F-B87D-6BCF66A791AF}" type="presOf" srcId="{E069118F-8B8E-41E9-AB3F-DB0F31A94603}" destId="{1319DF94-C9B1-9646-9C48-8671C7F97B8B}" srcOrd="0" destOrd="0" presId="urn:microsoft.com/office/officeart/2016/7/layout/VerticalSolidActionList"/>
    <dgm:cxn modelId="{67B327B9-C87C-43BF-8989-DF4CF1E48E42}" srcId="{0EBB4412-4815-4EA5-A069-F0FDDF1A128A}" destId="{9CC693CE-036C-4121-9AC5-230BAF72D14D}" srcOrd="0" destOrd="0" parTransId="{DD9321E8-6405-4A91-A7FC-3BAD3BDEE21C}" sibTransId="{20CB74FF-B1E0-45DF-AEF6-CF0DD3FEE06E}"/>
    <dgm:cxn modelId="{399418C2-16C4-4412-83DA-03EB795743D5}" srcId="{427F519B-B310-409F-A75E-24952F5ED7DD}" destId="{1460386A-8466-4509-AB1A-77C39047661C}" srcOrd="0" destOrd="0" parTransId="{C66CDA6E-CCC3-4BE4-B3C0-D7834337EE4C}" sibTransId="{AA04B0F8-7E57-47D3-90AC-12E567B7CAD6}"/>
    <dgm:cxn modelId="{9D9B80C7-F2F0-E648-A6EB-A68F16B27EC3}" type="presOf" srcId="{1460386A-8466-4509-AB1A-77C39047661C}" destId="{A00528FB-8D3E-D240-8BBE-590463D2115D}" srcOrd="0" destOrd="0" presId="urn:microsoft.com/office/officeart/2016/7/layout/VerticalSolidActionList"/>
    <dgm:cxn modelId="{0ADA8BEB-BE56-4903-BD5A-C1C779A3F7D8}" srcId="{95E9A1DC-3260-4AC6-B829-2AF0A44E1E58}" destId="{9FA4A634-CDA2-4EE3-A681-1C775E13B907}" srcOrd="2" destOrd="0" parTransId="{5C5E6703-0AA3-4C7C-89DF-EF6BE5539CF7}" sibTransId="{9BB85CFD-EB83-4DC9-8D38-2B1B18482F55}"/>
    <dgm:cxn modelId="{D41AE54C-2AF1-A24B-9283-B90A7AEBFF4A}" type="presParOf" srcId="{515B5B49-9227-C44E-974A-48048C17F064}" destId="{1F8EDFFA-F2C7-D44B-920E-1B246D756D8E}" srcOrd="0" destOrd="0" presId="urn:microsoft.com/office/officeart/2016/7/layout/VerticalSolidActionList"/>
    <dgm:cxn modelId="{1B1EB2F7-4364-F84F-A3F1-5EEB64B33C67}" type="presParOf" srcId="{1F8EDFFA-F2C7-D44B-920E-1B246D756D8E}" destId="{59E25F7F-8103-4441-AB55-1F1C1ED42863}" srcOrd="0" destOrd="0" presId="urn:microsoft.com/office/officeart/2016/7/layout/VerticalSolidActionList"/>
    <dgm:cxn modelId="{9B54E419-24C2-8C43-BCB0-D59DB06294EC}" type="presParOf" srcId="{1F8EDFFA-F2C7-D44B-920E-1B246D756D8E}" destId="{1319DF94-C9B1-9646-9C48-8671C7F97B8B}" srcOrd="1" destOrd="0" presId="urn:microsoft.com/office/officeart/2016/7/layout/VerticalSolidActionList"/>
    <dgm:cxn modelId="{F87BB4BB-342F-EE48-BC87-29268B1352C9}" type="presParOf" srcId="{515B5B49-9227-C44E-974A-48048C17F064}" destId="{D1CA1913-0D0D-7848-A26F-E8C43D49C5F4}" srcOrd="1" destOrd="0" presId="urn:microsoft.com/office/officeart/2016/7/layout/VerticalSolidActionList"/>
    <dgm:cxn modelId="{E003B883-2B59-DD4F-A732-05ECD98FC4AD}" type="presParOf" srcId="{515B5B49-9227-C44E-974A-48048C17F064}" destId="{80277FF0-B75E-4141-A6ED-C4185D949815}" srcOrd="2" destOrd="0" presId="urn:microsoft.com/office/officeart/2016/7/layout/VerticalSolidActionList"/>
    <dgm:cxn modelId="{ED7A3748-ACC6-2B4E-B0C3-5E4C2E230D31}" type="presParOf" srcId="{80277FF0-B75E-4141-A6ED-C4185D949815}" destId="{44641587-A49B-9641-B82A-062BBCD7C1EF}" srcOrd="0" destOrd="0" presId="urn:microsoft.com/office/officeart/2016/7/layout/VerticalSolidActionList"/>
    <dgm:cxn modelId="{C179B3F9-C830-9A4F-8696-CF5F3CDCDEAE}" type="presParOf" srcId="{80277FF0-B75E-4141-A6ED-C4185D949815}" destId="{E1809F79-F578-194E-87A0-F07EC1BD4315}" srcOrd="1" destOrd="0" presId="urn:microsoft.com/office/officeart/2016/7/layout/VerticalSolidActionList"/>
    <dgm:cxn modelId="{133E2ED8-6D5C-3A42-BC28-CBBEFCBDBB2E}" type="presParOf" srcId="{515B5B49-9227-C44E-974A-48048C17F064}" destId="{141E0984-E524-A248-9903-2CC1F6DC07ED}" srcOrd="3" destOrd="0" presId="urn:microsoft.com/office/officeart/2016/7/layout/VerticalSolidActionList"/>
    <dgm:cxn modelId="{C8C2EA3A-3000-8A4E-A1B5-10AB2005CCB8}" type="presParOf" srcId="{515B5B49-9227-C44E-974A-48048C17F064}" destId="{6CA1802A-C855-304C-A3EE-08DD8B7E0BD5}" srcOrd="4" destOrd="0" presId="urn:microsoft.com/office/officeart/2016/7/layout/VerticalSolidActionList"/>
    <dgm:cxn modelId="{C3B30073-F400-D14F-9758-92CB9EC1DB20}" type="presParOf" srcId="{6CA1802A-C855-304C-A3EE-08DD8B7E0BD5}" destId="{27168000-1E78-3748-9E8F-D43B1FE75B9D}" srcOrd="0" destOrd="0" presId="urn:microsoft.com/office/officeart/2016/7/layout/VerticalSolidActionList"/>
    <dgm:cxn modelId="{7F1B387E-6FCA-7D42-B928-0CDC0A7EF9C7}" type="presParOf" srcId="{6CA1802A-C855-304C-A3EE-08DD8B7E0BD5}" destId="{3323318D-F6E1-8C47-95E0-76F85AAB3C7C}" srcOrd="1" destOrd="0" presId="urn:microsoft.com/office/officeart/2016/7/layout/VerticalSolidActionList"/>
    <dgm:cxn modelId="{6ECEEFB4-1B69-CA46-835B-CBE8D38D05ED}" type="presParOf" srcId="{515B5B49-9227-C44E-974A-48048C17F064}" destId="{74D9907C-9AB2-CC45-A084-22F587243107}" srcOrd="5" destOrd="0" presId="urn:microsoft.com/office/officeart/2016/7/layout/VerticalSolidActionList"/>
    <dgm:cxn modelId="{8AF7D665-3F10-5A4D-BA7A-7551C9D9A914}" type="presParOf" srcId="{515B5B49-9227-C44E-974A-48048C17F064}" destId="{FB6E7C65-B8D5-014B-9862-3D909A4576AF}" srcOrd="6" destOrd="0" presId="urn:microsoft.com/office/officeart/2016/7/layout/VerticalSolidActionList"/>
    <dgm:cxn modelId="{846A8F23-58C5-AA4E-A15D-573FB5A493DC}" type="presParOf" srcId="{FB6E7C65-B8D5-014B-9862-3D909A4576AF}" destId="{EA4E7237-955E-E44C-9FD7-4C69A4517661}" srcOrd="0" destOrd="0" presId="urn:microsoft.com/office/officeart/2016/7/layout/VerticalSolidActionList"/>
    <dgm:cxn modelId="{DC7726D2-D71D-6E4D-8AD6-9D5A8355B4E2}" type="presParOf" srcId="{FB6E7C65-B8D5-014B-9862-3D909A4576AF}" destId="{A00528FB-8D3E-D240-8BBE-590463D2115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EA75E-152D-C441-BC7E-107725E6E8EE}">
      <dsp:nvSpPr>
        <dsp:cNvPr id="0" name=""/>
        <dsp:cNvSpPr/>
      </dsp:nvSpPr>
      <dsp:spPr>
        <a:xfrm>
          <a:off x="0" y="1360403"/>
          <a:ext cx="626364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87163-8567-F645-8051-79116F93758A}">
      <dsp:nvSpPr>
        <dsp:cNvPr id="0" name=""/>
        <dsp:cNvSpPr/>
      </dsp:nvSpPr>
      <dsp:spPr>
        <a:xfrm>
          <a:off x="313182" y="1079963"/>
          <a:ext cx="4384548"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dirty="0"/>
            <a:t>Language barriers</a:t>
          </a:r>
        </a:p>
      </dsp:txBody>
      <dsp:txXfrm>
        <a:off x="340562" y="1107343"/>
        <a:ext cx="4329788" cy="506120"/>
      </dsp:txXfrm>
    </dsp:sp>
    <dsp:sp modelId="{9F81A8C9-E148-FC4B-BC44-1268F62C2D1E}">
      <dsp:nvSpPr>
        <dsp:cNvPr id="0" name=""/>
        <dsp:cNvSpPr/>
      </dsp:nvSpPr>
      <dsp:spPr>
        <a:xfrm>
          <a:off x="0" y="2222244"/>
          <a:ext cx="6263640"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E1A891-4A43-7C4D-9F66-5C9A6B064C3C}">
      <dsp:nvSpPr>
        <dsp:cNvPr id="0" name=""/>
        <dsp:cNvSpPr/>
      </dsp:nvSpPr>
      <dsp:spPr>
        <a:xfrm>
          <a:off x="313182" y="1941803"/>
          <a:ext cx="4384548"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a:t>Trusted and known messengers</a:t>
          </a:r>
        </a:p>
      </dsp:txBody>
      <dsp:txXfrm>
        <a:off x="340562" y="1969183"/>
        <a:ext cx="4329788" cy="506120"/>
      </dsp:txXfrm>
    </dsp:sp>
    <dsp:sp modelId="{B81E4950-A68B-AB41-B2BC-8CCA0AB03ECD}">
      <dsp:nvSpPr>
        <dsp:cNvPr id="0" name=""/>
        <dsp:cNvSpPr/>
      </dsp:nvSpPr>
      <dsp:spPr>
        <a:xfrm>
          <a:off x="0" y="3084084"/>
          <a:ext cx="6263640"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75CB7-DA24-CD4B-98F2-3C7CBCE5C9A1}">
      <dsp:nvSpPr>
        <dsp:cNvPr id="0" name=""/>
        <dsp:cNvSpPr/>
      </dsp:nvSpPr>
      <dsp:spPr>
        <a:xfrm>
          <a:off x="313182" y="2803644"/>
          <a:ext cx="4384548"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dirty="0"/>
            <a:t>Cultural, religious and equity issues</a:t>
          </a:r>
        </a:p>
      </dsp:txBody>
      <dsp:txXfrm>
        <a:off x="340562" y="2831024"/>
        <a:ext cx="4329788" cy="506120"/>
      </dsp:txXfrm>
    </dsp:sp>
    <dsp:sp modelId="{5C164B66-F554-3A4D-8076-C96CC1F506E7}">
      <dsp:nvSpPr>
        <dsp:cNvPr id="0" name=""/>
        <dsp:cNvSpPr/>
      </dsp:nvSpPr>
      <dsp:spPr>
        <a:xfrm>
          <a:off x="0" y="3945924"/>
          <a:ext cx="6263640"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7A21D-75F7-984A-AA09-E58F2E7D4E1F}">
      <dsp:nvSpPr>
        <dsp:cNvPr id="0" name=""/>
        <dsp:cNvSpPr/>
      </dsp:nvSpPr>
      <dsp:spPr>
        <a:xfrm>
          <a:off x="313182" y="3665484"/>
          <a:ext cx="4384548"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dirty="0"/>
            <a:t>Need for activating the person’s agency </a:t>
          </a:r>
        </a:p>
      </dsp:txBody>
      <dsp:txXfrm>
        <a:off x="340562" y="3692864"/>
        <a:ext cx="4329788"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EBA6-16B8-4023-B2B2-F38360746ACD}">
      <dsp:nvSpPr>
        <dsp:cNvPr id="0" name=""/>
        <dsp:cNvSpPr/>
      </dsp:nvSpPr>
      <dsp:spPr>
        <a:xfrm>
          <a:off x="568971" y="244223"/>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9CD40-3951-4B5C-A34C-D7F1BE10FE87}">
      <dsp:nvSpPr>
        <dsp:cNvPr id="0" name=""/>
        <dsp:cNvSpPr/>
      </dsp:nvSpPr>
      <dsp:spPr>
        <a:xfrm>
          <a:off x="568971" y="1953126"/>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What is it?</a:t>
          </a:r>
        </a:p>
      </dsp:txBody>
      <dsp:txXfrm>
        <a:off x="568971" y="1953126"/>
        <a:ext cx="4311566" cy="646734"/>
      </dsp:txXfrm>
    </dsp:sp>
    <dsp:sp modelId="{AC218524-1A86-4926-858D-B67BE5E752D1}">
      <dsp:nvSpPr>
        <dsp:cNvPr id="0" name=""/>
        <dsp:cNvSpPr/>
      </dsp:nvSpPr>
      <dsp:spPr>
        <a:xfrm>
          <a:off x="158855" y="2643207"/>
          <a:ext cx="4786528" cy="21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A person-centered conversation to address the common problem of ambivalence about change </a:t>
          </a:r>
        </a:p>
        <a:p>
          <a:pPr marL="0" lvl="0" indent="0" algn="l" defTabSz="755650">
            <a:lnSpc>
              <a:spcPct val="90000"/>
            </a:lnSpc>
            <a:spcBef>
              <a:spcPct val="0"/>
            </a:spcBef>
            <a:spcAft>
              <a:spcPct val="35000"/>
            </a:spcAft>
            <a:buNone/>
          </a:pPr>
          <a:r>
            <a:rPr lang="en-US" sz="1700" kern="1200" dirty="0"/>
            <a:t>To strengthen a person’s own motivation and commitment to change</a:t>
          </a:r>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r>
            <a:rPr lang="en-US" sz="1100" kern="1200" dirty="0"/>
            <a:t>Definitions of Motivational Interviewing and the Four Processes adapted from Miller W, Rollnick S. Motivational Interviewing: Helping people change. 3rd ed. New </a:t>
          </a:r>
          <a:r>
            <a:rPr lang="en-US" sz="1100" kern="1200" dirty="0" err="1"/>
            <a:t>York:Guilford</a:t>
          </a:r>
          <a:r>
            <a:rPr lang="en-US" sz="1100" kern="1200" dirty="0"/>
            <a:t> Press; 2012.</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dsp:txBody>
      <dsp:txXfrm>
        <a:off x="158855" y="2643207"/>
        <a:ext cx="4786528" cy="2197093"/>
      </dsp:txXfrm>
    </dsp:sp>
    <dsp:sp modelId="{EB317385-E519-4BFA-9C58-36402A51D87D}">
      <dsp:nvSpPr>
        <dsp:cNvPr id="0" name=""/>
        <dsp:cNvSpPr/>
      </dsp:nvSpPr>
      <dsp:spPr>
        <a:xfrm>
          <a:off x="5872543" y="244223"/>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CFB36-F7F4-470F-BCBA-271659891B8C}">
      <dsp:nvSpPr>
        <dsp:cNvPr id="0" name=""/>
        <dsp:cNvSpPr/>
      </dsp:nvSpPr>
      <dsp:spPr>
        <a:xfrm>
          <a:off x="5872543" y="1953126"/>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How do you do it?</a:t>
          </a:r>
        </a:p>
      </dsp:txBody>
      <dsp:txXfrm>
        <a:off x="5872543" y="1953126"/>
        <a:ext cx="4311566" cy="646734"/>
      </dsp:txXfrm>
    </dsp:sp>
    <dsp:sp modelId="{6A68310F-4E0D-4B72-A16F-06CAF832D49C}">
      <dsp:nvSpPr>
        <dsp:cNvPr id="0" name=""/>
        <dsp:cNvSpPr/>
      </dsp:nvSpPr>
      <dsp:spPr>
        <a:xfrm>
          <a:off x="5872543" y="2692817"/>
          <a:ext cx="4311566" cy="21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Engage: build and support a relationship where trust and respect go both ways</a:t>
          </a:r>
        </a:p>
        <a:p>
          <a:pPr marL="0" lvl="0" indent="0" algn="l" defTabSz="755650">
            <a:lnSpc>
              <a:spcPct val="90000"/>
            </a:lnSpc>
            <a:spcBef>
              <a:spcPct val="0"/>
            </a:spcBef>
            <a:spcAft>
              <a:spcPct val="35000"/>
            </a:spcAft>
            <a:buNone/>
          </a:pPr>
          <a:r>
            <a:rPr lang="en-US" sz="1700" kern="1200" dirty="0"/>
            <a:t>Focusing: ongoing process of choosing and keeping a specific direction</a:t>
          </a:r>
        </a:p>
        <a:p>
          <a:pPr marL="0" lvl="0" indent="0" algn="l" defTabSz="755650">
            <a:lnSpc>
              <a:spcPct val="90000"/>
            </a:lnSpc>
            <a:spcBef>
              <a:spcPct val="0"/>
            </a:spcBef>
            <a:spcAft>
              <a:spcPct val="35000"/>
            </a:spcAft>
            <a:buNone/>
          </a:pPr>
          <a:r>
            <a:rPr lang="en-US" sz="1700" kern="1200" dirty="0"/>
            <a:t>Evoking: bringing out one another’s strengths, knowledge and ideas about the situation</a:t>
          </a:r>
        </a:p>
        <a:p>
          <a:pPr marL="0" lvl="0" indent="0" algn="l" defTabSz="755650">
            <a:lnSpc>
              <a:spcPct val="90000"/>
            </a:lnSpc>
            <a:spcBef>
              <a:spcPct val="0"/>
            </a:spcBef>
            <a:spcAft>
              <a:spcPct val="35000"/>
            </a:spcAft>
            <a:buNone/>
          </a:pPr>
          <a:r>
            <a:rPr lang="en-US" sz="1700" kern="1200"/>
            <a:t>Planning: being with someone while they form a specific action to take</a:t>
          </a:r>
        </a:p>
      </dsp:txBody>
      <dsp:txXfrm>
        <a:off x="5872543" y="2692817"/>
        <a:ext cx="4311566" cy="2197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9DF94-C9B1-9646-9C48-8671C7F97B8B}">
      <dsp:nvSpPr>
        <dsp:cNvPr id="0" name=""/>
        <dsp:cNvSpPr/>
      </dsp:nvSpPr>
      <dsp:spPr>
        <a:xfrm>
          <a:off x="1183636" y="2587"/>
          <a:ext cx="4734547" cy="13402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Create an COVID 19 question box where Staff can place anonymous, written questions for the Medical Director to answer</a:t>
          </a:r>
        </a:p>
      </dsp:txBody>
      <dsp:txXfrm>
        <a:off x="1183636" y="2587"/>
        <a:ext cx="4734547" cy="1340200"/>
      </dsp:txXfrm>
    </dsp:sp>
    <dsp:sp modelId="{59E25F7F-8103-4441-AB55-1F1C1ED42863}">
      <dsp:nvSpPr>
        <dsp:cNvPr id="0" name=""/>
        <dsp:cNvSpPr/>
      </dsp:nvSpPr>
      <dsp:spPr>
        <a:xfrm>
          <a:off x="0" y="2587"/>
          <a:ext cx="1183636" cy="1340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dirty="0"/>
            <a:t>Create</a:t>
          </a:r>
        </a:p>
      </dsp:txBody>
      <dsp:txXfrm>
        <a:off x="0" y="2587"/>
        <a:ext cx="1183636" cy="1340200"/>
      </dsp:txXfrm>
    </dsp:sp>
    <dsp:sp modelId="{E1809F79-F578-194E-87A0-F07EC1BD4315}">
      <dsp:nvSpPr>
        <dsp:cNvPr id="0" name=""/>
        <dsp:cNvSpPr/>
      </dsp:nvSpPr>
      <dsp:spPr>
        <a:xfrm>
          <a:off x="1183636" y="1458647"/>
          <a:ext cx="4734547" cy="13402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When the situation with COVID 19 is changing, keep staff up to date with in-services, town halls, huddles (SDC, Medical Director)</a:t>
          </a:r>
        </a:p>
      </dsp:txBody>
      <dsp:txXfrm>
        <a:off x="1183636" y="1458647"/>
        <a:ext cx="4734547" cy="1340200"/>
      </dsp:txXfrm>
    </dsp:sp>
    <dsp:sp modelId="{44641587-A49B-9641-B82A-062BBCD7C1EF}">
      <dsp:nvSpPr>
        <dsp:cNvPr id="0" name=""/>
        <dsp:cNvSpPr/>
      </dsp:nvSpPr>
      <dsp:spPr>
        <a:xfrm>
          <a:off x="0" y="1423199"/>
          <a:ext cx="1183636" cy="1340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dirty="0"/>
            <a:t>Update</a:t>
          </a:r>
        </a:p>
      </dsp:txBody>
      <dsp:txXfrm>
        <a:off x="0" y="1423199"/>
        <a:ext cx="1183636" cy="1340200"/>
      </dsp:txXfrm>
    </dsp:sp>
    <dsp:sp modelId="{3323318D-F6E1-8C47-95E0-76F85AAB3C7C}">
      <dsp:nvSpPr>
        <dsp:cNvPr id="0" name=""/>
        <dsp:cNvSpPr/>
      </dsp:nvSpPr>
      <dsp:spPr>
        <a:xfrm>
          <a:off x="1183636" y="2843812"/>
          <a:ext cx="4734547" cy="13402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Continue to offer COVID 19 vaccinations individually to unvaccinated staff so they can express concerns or questions privately and be able to pivot / change their mind in privacy</a:t>
          </a:r>
        </a:p>
      </dsp:txBody>
      <dsp:txXfrm>
        <a:off x="1183636" y="2843812"/>
        <a:ext cx="4734547" cy="1340200"/>
      </dsp:txXfrm>
    </dsp:sp>
    <dsp:sp modelId="{27168000-1E78-3748-9E8F-D43B1FE75B9D}">
      <dsp:nvSpPr>
        <dsp:cNvPr id="0" name=""/>
        <dsp:cNvSpPr/>
      </dsp:nvSpPr>
      <dsp:spPr>
        <a:xfrm>
          <a:off x="0" y="2843812"/>
          <a:ext cx="1183636" cy="1340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a:t>Continue</a:t>
          </a:r>
        </a:p>
      </dsp:txBody>
      <dsp:txXfrm>
        <a:off x="0" y="2843812"/>
        <a:ext cx="1183636" cy="1340200"/>
      </dsp:txXfrm>
    </dsp:sp>
    <dsp:sp modelId="{A00528FB-8D3E-D240-8BBE-590463D2115D}">
      <dsp:nvSpPr>
        <dsp:cNvPr id="0" name=""/>
        <dsp:cNvSpPr/>
      </dsp:nvSpPr>
      <dsp:spPr>
        <a:xfrm>
          <a:off x="1183636" y="4264424"/>
          <a:ext cx="4734547" cy="13402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Remind everyone that vaccinated people are not getting severely ill, needing hospitalization or dying from COVID 19 infections –The vaccine is working!</a:t>
          </a:r>
        </a:p>
      </dsp:txBody>
      <dsp:txXfrm>
        <a:off x="1183636" y="4264424"/>
        <a:ext cx="4734547" cy="1340200"/>
      </dsp:txXfrm>
    </dsp:sp>
    <dsp:sp modelId="{EA4E7237-955E-E44C-9FD7-4C69A4517661}">
      <dsp:nvSpPr>
        <dsp:cNvPr id="0" name=""/>
        <dsp:cNvSpPr/>
      </dsp:nvSpPr>
      <dsp:spPr>
        <a:xfrm>
          <a:off x="0" y="4264424"/>
          <a:ext cx="1183636" cy="1340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dirty="0"/>
            <a:t>Remind</a:t>
          </a:r>
        </a:p>
      </dsp:txBody>
      <dsp:txXfrm>
        <a:off x="0" y="4264424"/>
        <a:ext cx="1183636" cy="1340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B1CB-5AAD-48FC-9EBF-C2F0D23D7657}" type="datetimeFigureOut">
              <a:rPr lang="en-US" smtClean="0"/>
              <a:t>9/13/21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7F97A-201A-4A49-9AD8-E19470AB3EA5}" type="slidenum">
              <a:rPr lang="en-US" smtClean="0"/>
              <a:t>‹#›</a:t>
            </a:fld>
            <a:endParaRPr lang="en-US"/>
          </a:p>
        </p:txBody>
      </p:sp>
    </p:spTree>
    <p:extLst>
      <p:ext uri="{BB962C8B-B14F-4D97-AF65-F5344CB8AC3E}">
        <p14:creationId xmlns:p14="http://schemas.microsoft.com/office/powerpoint/2010/main" val="32620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7F97A-201A-4A49-9AD8-E19470AB3EA5}" type="slidenum">
              <a:rPr lang="en-US" smtClean="0"/>
              <a:t>1</a:t>
            </a:fld>
            <a:endParaRPr lang="en-US"/>
          </a:p>
        </p:txBody>
      </p:sp>
    </p:spTree>
    <p:extLst>
      <p:ext uri="{BB962C8B-B14F-4D97-AF65-F5344CB8AC3E}">
        <p14:creationId xmlns:p14="http://schemas.microsoft.com/office/powerpoint/2010/main" val="246852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7397-2776-7A44-A601-49CB2131B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E61C1-9EF6-AB47-AA83-BF3969B2A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E01B58-8A6B-654F-A3EE-587E633ECDA6}"/>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5" name="Footer Placeholder 4">
            <a:extLst>
              <a:ext uri="{FF2B5EF4-FFF2-40B4-BE49-F238E27FC236}">
                <a16:creationId xmlns:a16="http://schemas.microsoft.com/office/drawing/2014/main" id="{D6DBB033-D5E1-FC4C-9358-ECA25BC1E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560A9-4AEC-254C-AAF9-7A5628A05739}"/>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108027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D1A5-B2E7-1E40-9BB8-BB0714127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8E11AF-65DC-074C-9434-4F65D3500E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DAC66-EE69-9E4A-BACF-CA03F8E9388E}"/>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5" name="Footer Placeholder 4">
            <a:extLst>
              <a:ext uri="{FF2B5EF4-FFF2-40B4-BE49-F238E27FC236}">
                <a16:creationId xmlns:a16="http://schemas.microsoft.com/office/drawing/2014/main" id="{99E36C4A-9227-F743-8634-846DB7A02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927C1-F3EA-4547-9E3F-662CBFAA6965}"/>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348466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E7EBB-6977-A647-B499-8FCD6ECC1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35526-6E15-1242-92CC-F4C9E3A03B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CD6E0-9507-854F-8F50-FDB68B804843}"/>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5" name="Footer Placeholder 4">
            <a:extLst>
              <a:ext uri="{FF2B5EF4-FFF2-40B4-BE49-F238E27FC236}">
                <a16:creationId xmlns:a16="http://schemas.microsoft.com/office/drawing/2014/main" id="{533C4EA9-12D3-FC41-9ADC-7C0B7FA3C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EA98B-7D71-A444-BA29-78A8837B9B8E}"/>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377232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C3F8-2DF0-E347-906A-B49E82D4E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A9CDE-9023-354E-B0E4-1D37B65DE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6845-EF6B-9244-A4E5-106AEC5BDA1B}"/>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5" name="Footer Placeholder 4">
            <a:extLst>
              <a:ext uri="{FF2B5EF4-FFF2-40B4-BE49-F238E27FC236}">
                <a16:creationId xmlns:a16="http://schemas.microsoft.com/office/drawing/2014/main" id="{E7934E59-2BCE-474B-BC66-F9D760BA4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F3876-2CBC-5745-95E1-3C94E03D9A34}"/>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90462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0749-1A68-3B42-BC61-8F926AA98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906760-41D5-454B-879B-0915ADE0A1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EAF43C-D479-6F4A-BDCF-161013D6457F}"/>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5" name="Footer Placeholder 4">
            <a:extLst>
              <a:ext uri="{FF2B5EF4-FFF2-40B4-BE49-F238E27FC236}">
                <a16:creationId xmlns:a16="http://schemas.microsoft.com/office/drawing/2014/main" id="{05C13376-F1C8-934D-9A53-E4CDB0CFE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75FF2-4579-C94C-8F0B-18D69612425E}"/>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75781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731-3D73-E344-A612-4C5A93233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F2A86-2FC0-2149-BB41-F4A1111BE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EC538-B523-D44B-9F9C-1FB8937E0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4F16C3-1E54-C04E-A707-2C151F33F033}"/>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6" name="Footer Placeholder 5">
            <a:extLst>
              <a:ext uri="{FF2B5EF4-FFF2-40B4-BE49-F238E27FC236}">
                <a16:creationId xmlns:a16="http://schemas.microsoft.com/office/drawing/2014/main" id="{8E34C11E-7F9D-434A-B3AD-F616C16A1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537A3-53A1-5D42-9C8F-E1482C266F67}"/>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60477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28F6-F356-6C4F-9405-5BC0CF9AF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F22E0D-3864-A940-AD71-8A2CACE1A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75DE4-BF4D-B94C-AD03-E0F8F1B19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7E7CE4-4558-A345-8D58-7E3285DE9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7F722-0699-3042-A979-50A3700AE9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1AF50F-50D4-1842-AE75-D6905B039774}"/>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8" name="Footer Placeholder 7">
            <a:extLst>
              <a:ext uri="{FF2B5EF4-FFF2-40B4-BE49-F238E27FC236}">
                <a16:creationId xmlns:a16="http://schemas.microsoft.com/office/drawing/2014/main" id="{417D6849-BD01-2944-91EC-BA31A7D62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1B923D-555A-9C41-BD68-2C03438D71FA}"/>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266095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7519-850C-3942-A87A-E9C587515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EC324-BFD2-8449-B80A-C7381A64AC2B}"/>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4" name="Footer Placeholder 3">
            <a:extLst>
              <a:ext uri="{FF2B5EF4-FFF2-40B4-BE49-F238E27FC236}">
                <a16:creationId xmlns:a16="http://schemas.microsoft.com/office/drawing/2014/main" id="{F0B76098-F345-4D4F-8D1D-618E524E2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5B523C-AED0-144A-B5D7-E6F3D0F386EC}"/>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424975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CF6A4-F1F0-8E44-9CAC-DF56C4A89CF3}"/>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3" name="Footer Placeholder 2">
            <a:extLst>
              <a:ext uri="{FF2B5EF4-FFF2-40B4-BE49-F238E27FC236}">
                <a16:creationId xmlns:a16="http://schemas.microsoft.com/office/drawing/2014/main" id="{C40C87BE-3A5D-BD44-A523-CD67C79C26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FB5030-7DE6-214A-9E6A-83A7CDD027A7}"/>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79876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4716-EB13-9F45-B10D-B3FF8A796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816D9-E428-0F40-A246-5912DD87A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9F4689-E146-3940-B616-CCAF06EE9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67229-92E2-854A-9706-6184DFD22845}"/>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6" name="Footer Placeholder 5">
            <a:extLst>
              <a:ext uri="{FF2B5EF4-FFF2-40B4-BE49-F238E27FC236}">
                <a16:creationId xmlns:a16="http://schemas.microsoft.com/office/drawing/2014/main" id="{AE8F4312-8ABA-9240-8A4D-78C753CE6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E535F-0F92-B443-9CD0-BBED88845846}"/>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274013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85C1-B002-2540-A104-3AE15B26D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C0A77-75B9-5446-BA16-A59B9CD26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E8278-7415-2E4E-8F6E-1C0B2416B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68FCC-C2A9-F846-BD4F-EA846E744579}"/>
              </a:ext>
            </a:extLst>
          </p:cNvPr>
          <p:cNvSpPr>
            <a:spLocks noGrp="1"/>
          </p:cNvSpPr>
          <p:nvPr>
            <p:ph type="dt" sz="half" idx="10"/>
          </p:nvPr>
        </p:nvSpPr>
        <p:spPr/>
        <p:txBody>
          <a:bodyPr/>
          <a:lstStyle/>
          <a:p>
            <a:fld id="{37B3C93B-C107-504B-A557-E2DAA31F24FC}" type="datetimeFigureOut">
              <a:rPr lang="en-US" smtClean="0"/>
              <a:t>9/13/21</a:t>
            </a:fld>
            <a:endParaRPr lang="en-US"/>
          </a:p>
        </p:txBody>
      </p:sp>
      <p:sp>
        <p:nvSpPr>
          <p:cNvPr id="6" name="Footer Placeholder 5">
            <a:extLst>
              <a:ext uri="{FF2B5EF4-FFF2-40B4-BE49-F238E27FC236}">
                <a16:creationId xmlns:a16="http://schemas.microsoft.com/office/drawing/2014/main" id="{94208218-67D2-7746-B7A8-4D7C93384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BCBFC-C047-A64A-8CB4-E69FAC343027}"/>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40896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3FDE7-8818-A741-8DEB-3ADB710D4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A2B92-8E29-9843-857A-A0C5C5473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F567E-90D7-E24D-AA66-3EE107716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3C93B-C107-504B-A557-E2DAA31F24FC}" type="datetimeFigureOut">
              <a:rPr lang="en-US" smtClean="0"/>
              <a:t>9/13/21</a:t>
            </a:fld>
            <a:endParaRPr lang="en-US"/>
          </a:p>
        </p:txBody>
      </p:sp>
      <p:sp>
        <p:nvSpPr>
          <p:cNvPr id="5" name="Footer Placeholder 4">
            <a:extLst>
              <a:ext uri="{FF2B5EF4-FFF2-40B4-BE49-F238E27FC236}">
                <a16:creationId xmlns:a16="http://schemas.microsoft.com/office/drawing/2014/main" id="{915CC72E-3B6A-1C44-B1B3-D9508C367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62B491-D812-0144-B702-8F27B4515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C5905-DA70-374B-B647-F8434BC0F724}" type="slidenum">
              <a:rPr lang="en-US" smtClean="0"/>
              <a:t>‹#›</a:t>
            </a:fld>
            <a:endParaRPr lang="en-US"/>
          </a:p>
        </p:txBody>
      </p:sp>
    </p:spTree>
    <p:extLst>
      <p:ext uri="{BB962C8B-B14F-4D97-AF65-F5344CB8AC3E}">
        <p14:creationId xmlns:p14="http://schemas.microsoft.com/office/powerpoint/2010/main" val="378194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ff.org/policy-watch/covid-19-vaccine-breakthrough-cases-data-from-the-states/" TargetMode="External"/><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da.gov/news-events/press-announcements/coronavirus-covid-19-update-fda-authorizes-additional-vaccine-dose-certain-immunocompromised" TargetMode="External"/><Relationship Id="rId2" Type="http://schemas.openxmlformats.org/officeDocument/2006/relationships/hyperlink" Target="https://www.jnj.com/johnson-johnson-announces-data-to-support-boosting-its-single-shot-covid-19-vacci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cdc.gov/mmwr/volumes/70/wr/mm7032e1.htm?s_cid=mm7032e1_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hi.org/resources/Pages/Tools/conversation-guide-to-improve-COVID-19-vaccine-uptak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jamanetwork.com/article.aspx?doi=10.1001/jama.2021.196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jamanetwork.com/journals/jamacardiology/fullarticle/2781601" TargetMode="External"/><Relationship Id="rId2" Type="http://schemas.openxmlformats.org/officeDocument/2006/relationships/hyperlink" Target="https://www.cdc.gov/vaccines/covid-19/clinical-considerations/myocarditis.html" TargetMode="External"/><Relationship Id="rId1" Type="http://schemas.openxmlformats.org/officeDocument/2006/relationships/slideLayout" Target="../slideLayouts/slideLayout2.xml"/><Relationship Id="rId6" Type="http://schemas.openxmlformats.org/officeDocument/2006/relationships/hyperlink" Target="https://www.nejm.org/doi/full/10.1056/NEJMc2009191" TargetMode="External"/><Relationship Id="rId5" Type="http://schemas.openxmlformats.org/officeDocument/2006/relationships/hyperlink" Target="https://www.fda.gov/media/146304/download" TargetMode="External"/><Relationship Id="rId4" Type="http://schemas.openxmlformats.org/officeDocument/2006/relationships/hyperlink" Target="https://jamanetwork.com/journals/jama/fullarticle/2782900?guestAccessKey=f82a068c-369d-4e51-8632-6a21a9bf850b&amp;utm_source=silverchair&amp;utm_medium=email&amp;utm_campaign=article_alert-jama&amp;utm_content=olf&amp;utm_term=08042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nc.cdc.gov/eid/article/27/10/21-1394_articl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ma-assn.org/delivering-care/population-care/denise-jamieson-md-mph-covid-19-vaccines-during-pregnanc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hi.org/resources/Pages/Tools/conversation-guide-to-improve-COVID-19-vaccine-uptake.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9C9E-88E3-BD46-B392-CB94630E15E2}"/>
              </a:ext>
            </a:extLst>
          </p:cNvPr>
          <p:cNvSpPr>
            <a:spLocks noGrp="1"/>
          </p:cNvSpPr>
          <p:nvPr>
            <p:ph type="title"/>
          </p:nvPr>
        </p:nvSpPr>
        <p:spPr>
          <a:noFill/>
        </p:spPr>
        <p:txBody>
          <a:bodyPr anchor="ctr">
            <a:normAutofit fontScale="90000"/>
          </a:bodyPr>
          <a:lstStyle/>
          <a:p>
            <a:pPr algn="l"/>
            <a:r>
              <a:rPr lang="en-US" sz="5600" dirty="0">
                <a:solidFill>
                  <a:srgbClr val="FFFFFF"/>
                </a:solidFill>
              </a:rPr>
              <a:t>Let's Try Something New:</a:t>
            </a:r>
            <a:br>
              <a:rPr lang="en-US" sz="5600" dirty="0">
                <a:solidFill>
                  <a:srgbClr val="FFFFFF"/>
                </a:solidFill>
              </a:rPr>
            </a:br>
            <a:r>
              <a:rPr lang="en-US" sz="5600" dirty="0">
                <a:solidFill>
                  <a:srgbClr val="FFFFFF"/>
                </a:solidFill>
              </a:rPr>
              <a:t>Promoting COVID 19 Vaccine Confidence Now</a:t>
            </a:r>
          </a:p>
        </p:txBody>
      </p:sp>
      <p:sp>
        <p:nvSpPr>
          <p:cNvPr id="9" name="Content Placeholder 8"/>
          <p:cNvSpPr>
            <a:spLocks noGrp="1"/>
          </p:cNvSpPr>
          <p:nvPr>
            <p:ph idx="1"/>
          </p:nvPr>
        </p:nvSpPr>
        <p:spPr>
          <a:xfrm>
            <a:off x="672737" y="841556"/>
            <a:ext cx="10515600" cy="4351338"/>
          </a:xfrm>
        </p:spPr>
        <p:txBody>
          <a:bodyPr>
            <a:normAutofit/>
          </a:bodyPr>
          <a:lstStyle/>
          <a:p>
            <a:pPr marL="0" indent="0">
              <a:buNone/>
            </a:pPr>
            <a:r>
              <a:rPr lang="en-US" sz="6000" dirty="0"/>
              <a:t>Let's Try Something New:</a:t>
            </a:r>
            <a:br>
              <a:rPr lang="en-US" sz="6000" dirty="0"/>
            </a:br>
            <a:r>
              <a:rPr lang="en-US" sz="6000" dirty="0"/>
              <a:t>Promoting COVID 19 Vaccine Confidence Now, </a:t>
            </a:r>
          </a:p>
          <a:p>
            <a:pPr marL="0" indent="0">
              <a:buNone/>
            </a:pPr>
            <a:r>
              <a:rPr lang="en-US" sz="5400" dirty="0"/>
              <a:t>As Vaccines Become Required</a:t>
            </a:r>
          </a:p>
        </p:txBody>
      </p:sp>
      <p:pic>
        <p:nvPicPr>
          <p:cNvPr id="8" name="Graphic 7" descr="Needle">
            <a:extLst>
              <a:ext uri="{FF2B5EF4-FFF2-40B4-BE49-F238E27FC236}">
                <a16:creationId xmlns:a16="http://schemas.microsoft.com/office/drawing/2014/main" id="{F8C13770-9223-415A-9B21-03C371B4A5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6859" y="2530651"/>
            <a:ext cx="2775141" cy="2775141"/>
          </a:xfrm>
          <a:prstGeom prst="rect">
            <a:avLst/>
          </a:prstGeom>
        </p:spPr>
      </p:pic>
      <p:sp>
        <p:nvSpPr>
          <p:cNvPr id="5" name="TextBox 4">
            <a:extLst>
              <a:ext uri="{FF2B5EF4-FFF2-40B4-BE49-F238E27FC236}">
                <a16:creationId xmlns:a16="http://schemas.microsoft.com/office/drawing/2014/main" id="{9B8C2AF8-FE61-AF4C-9D8D-1FCD9CFC7132}"/>
              </a:ext>
            </a:extLst>
          </p:cNvPr>
          <p:cNvSpPr txBox="1"/>
          <p:nvPr/>
        </p:nvSpPr>
        <p:spPr>
          <a:xfrm>
            <a:off x="9053733" y="5418691"/>
            <a:ext cx="1966885" cy="646331"/>
          </a:xfrm>
          <a:prstGeom prst="rect">
            <a:avLst/>
          </a:prstGeom>
          <a:noFill/>
        </p:spPr>
        <p:txBody>
          <a:bodyPr wrap="none" rtlCol="0">
            <a:spAutoFit/>
          </a:bodyPr>
          <a:lstStyle/>
          <a:p>
            <a:pPr algn="ctr"/>
            <a:endParaRPr lang="en-US" dirty="0"/>
          </a:p>
          <a:p>
            <a:pPr algn="ctr"/>
            <a:r>
              <a:rPr lang="en-US" dirty="0"/>
              <a:t>September 1, 2021</a:t>
            </a:r>
          </a:p>
        </p:txBody>
      </p:sp>
    </p:spTree>
    <p:extLst>
      <p:ext uri="{BB962C8B-B14F-4D97-AF65-F5344CB8AC3E}">
        <p14:creationId xmlns:p14="http://schemas.microsoft.com/office/powerpoint/2010/main" val="33046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83D476-B315-A446-8BEA-9F348F3E3FA6}"/>
              </a:ext>
            </a:extLst>
          </p:cNvPr>
          <p:cNvSpPr>
            <a:spLocks noGrp="1"/>
          </p:cNvSpPr>
          <p:nvPr>
            <p:ph type="title"/>
          </p:nvPr>
        </p:nvSpPr>
        <p:spPr>
          <a:xfrm>
            <a:off x="1047280" y="800392"/>
            <a:ext cx="10175923" cy="1056761"/>
          </a:xfrm>
        </p:spPr>
        <p:txBody>
          <a:bodyPr>
            <a:normAutofit/>
          </a:bodyPr>
          <a:lstStyle/>
          <a:p>
            <a:pPr algn="ctr"/>
            <a:r>
              <a:rPr lang="en-US" sz="4000" dirty="0"/>
              <a:t>Reaching diverse populations with the vaccine</a:t>
            </a:r>
            <a:endParaRPr lang="en-US" sz="4000" dirty="0">
              <a:solidFill>
                <a:srgbClr val="FFFFFF"/>
              </a:solidFill>
            </a:endParaRPr>
          </a:p>
        </p:txBody>
      </p:sp>
      <p:sp>
        <p:nvSpPr>
          <p:cNvPr id="4" name="Rectangle 3"/>
          <p:cNvSpPr/>
          <p:nvPr/>
        </p:nvSpPr>
        <p:spPr>
          <a:xfrm>
            <a:off x="1222542" y="2362679"/>
            <a:ext cx="473206" cy="400110"/>
          </a:xfrm>
          <a:prstGeom prst="rect">
            <a:avLst/>
          </a:prstGeom>
        </p:spPr>
        <p:txBody>
          <a:bodyPr wrap="none">
            <a:spAutoFit/>
          </a:bodyPr>
          <a:lstStyle/>
          <a:p>
            <a:pPr marL="285750" indent="-285750">
              <a:buFont typeface="Arial" panose="020B0604020202020204" pitchFamily="34" charset="0"/>
              <a:buChar char="•"/>
            </a:pPr>
            <a:endParaRPr lang="en-US" sz="2000" dirty="0"/>
          </a:p>
        </p:txBody>
      </p:sp>
      <p:sp>
        <p:nvSpPr>
          <p:cNvPr id="6" name="Content Placeholder 5"/>
          <p:cNvSpPr>
            <a:spLocks noGrp="1"/>
          </p:cNvSpPr>
          <p:nvPr>
            <p:ph idx="1"/>
          </p:nvPr>
        </p:nvSpPr>
        <p:spPr>
          <a:xfrm>
            <a:off x="1243769" y="2465118"/>
            <a:ext cx="7379284" cy="4311366"/>
          </a:xfrm>
        </p:spPr>
        <p:txBody>
          <a:bodyPr>
            <a:normAutofit fontScale="25000" lnSpcReduction="20000"/>
          </a:bodyPr>
          <a:lstStyle/>
          <a:p>
            <a:r>
              <a:rPr lang="en-US" sz="8800" dirty="0"/>
              <a:t>Black, Latinx, Asian and Native American communities have suffered disproportionately from COVID-19, so reaching these communities with the vaccine is vital.</a:t>
            </a:r>
          </a:p>
          <a:p>
            <a:r>
              <a:rPr lang="en-US" sz="8800" dirty="0"/>
              <a:t>Key is understanding what is preventing the person from getting vaccinated: logistical or psychological. The answer will guide next steps.</a:t>
            </a:r>
          </a:p>
          <a:p>
            <a:r>
              <a:rPr lang="en-US" sz="8800" dirty="0"/>
              <a:t>Acknowledge that our society’s history of racism has diminished the trust that some members of these marginalized populations may have in our healthcare institutions, and medical treatments such as the COVID-19 vaccine.</a:t>
            </a:r>
          </a:p>
          <a:p>
            <a:pPr marL="0" indent="0">
              <a:buNone/>
            </a:pPr>
            <a:endParaRPr lang="en-US" sz="3000" dirty="0"/>
          </a:p>
          <a:p>
            <a:pPr marL="0" indent="0">
              <a:buNone/>
            </a:pPr>
            <a:r>
              <a:rPr lang="en-US" sz="4400" dirty="0" err="1"/>
              <a:t>Grumbach</a:t>
            </a:r>
            <a:r>
              <a:rPr lang="en-US" sz="4400" dirty="0"/>
              <a:t> K, Judson, T, Desai M, Jain V, </a:t>
            </a:r>
            <a:r>
              <a:rPr lang="en-US" sz="4400" dirty="0" err="1"/>
              <a:t>Lindan</a:t>
            </a:r>
            <a:r>
              <a:rPr lang="en-US" sz="4400" dirty="0"/>
              <a:t> C, </a:t>
            </a:r>
            <a:r>
              <a:rPr lang="en-US" sz="4400" dirty="0" err="1"/>
              <a:t>Doernberg</a:t>
            </a:r>
            <a:r>
              <a:rPr lang="en-US" sz="4400" dirty="0"/>
              <a:t> S, </a:t>
            </a:r>
            <a:r>
              <a:rPr lang="en-US" sz="4400" dirty="0" err="1"/>
              <a:t>Holubar</a:t>
            </a:r>
            <a:r>
              <a:rPr lang="en-US" sz="4400" dirty="0"/>
              <a:t> M. Association of Race/Ethnicity With Likeliness of COVID-19 Vaccine Uptake Among Health Workers and the General Population in the San Francisco Bay Area. JAMA Internal Medicine. July 2021; 181(7).</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4465674"/>
            <a:ext cx="3286005" cy="2236529"/>
          </a:xfrm>
          <a:prstGeom prst="rect">
            <a:avLst/>
          </a:prstGeom>
        </p:spPr>
      </p:pic>
    </p:spTree>
    <p:extLst>
      <p:ext uri="{BB962C8B-B14F-4D97-AF65-F5344CB8AC3E}">
        <p14:creationId xmlns:p14="http://schemas.microsoft.com/office/powerpoint/2010/main" val="214583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A38BA8-44BD-4B4F-8DDE-B4516306D3B5}"/>
              </a:ext>
            </a:extLst>
          </p:cNvPr>
          <p:cNvSpPr>
            <a:spLocks noGrp="1"/>
          </p:cNvSpPr>
          <p:nvPr>
            <p:ph type="title"/>
          </p:nvPr>
        </p:nvSpPr>
        <p:spPr>
          <a:xfrm>
            <a:off x="4773842" y="157199"/>
            <a:ext cx="7238482" cy="1330839"/>
          </a:xfrm>
        </p:spPr>
        <p:txBody>
          <a:bodyPr>
            <a:normAutofit/>
          </a:bodyPr>
          <a:lstStyle/>
          <a:p>
            <a:pPr algn="ctr"/>
            <a:r>
              <a:rPr lang="en-US" sz="3700" dirty="0">
                <a:solidFill>
                  <a:srgbClr val="FF0000"/>
                </a:solidFill>
              </a:rPr>
              <a:t>New Questions &amp; Answers about the COVID 19 Vaccine</a:t>
            </a:r>
          </a:p>
        </p:txBody>
      </p:sp>
      <p:sp>
        <p:nvSpPr>
          <p:cNvPr id="18" name="Freeform: Shape 17">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Text&#10;&#10;Description automatically generated with low confidence">
            <a:extLst>
              <a:ext uri="{FF2B5EF4-FFF2-40B4-BE49-F238E27FC236}">
                <a16:creationId xmlns:a16="http://schemas.microsoft.com/office/drawing/2014/main" id="{913B3DE0-A489-4745-8E7D-54E1E965957D}"/>
              </a:ext>
            </a:extLst>
          </p:cNvPr>
          <p:cNvPicPr>
            <a:picLocks noChangeAspect="1"/>
          </p:cNvPicPr>
          <p:nvPr/>
        </p:nvPicPr>
        <p:blipFill rotWithShape="1">
          <a:blip r:embed="rId2"/>
          <a:srcRect l="52756" r="5563" b="-1"/>
          <a:stretch/>
        </p:blipFill>
        <p:spPr>
          <a:xfrm>
            <a:off x="723899" y="969818"/>
            <a:ext cx="3704013" cy="4976553"/>
          </a:xfrm>
          <a:prstGeom prst="rect">
            <a:avLst/>
          </a:prstGeom>
        </p:spPr>
      </p:pic>
      <p:sp>
        <p:nvSpPr>
          <p:cNvPr id="22"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8D7B91-F85B-2A4F-997D-8B2D2D56EFDE}"/>
              </a:ext>
            </a:extLst>
          </p:cNvPr>
          <p:cNvSpPr>
            <a:spLocks noGrp="1"/>
          </p:cNvSpPr>
          <p:nvPr>
            <p:ph idx="1"/>
          </p:nvPr>
        </p:nvSpPr>
        <p:spPr>
          <a:xfrm>
            <a:off x="5215854" y="1694935"/>
            <a:ext cx="6671345" cy="5163063"/>
          </a:xfrm>
        </p:spPr>
        <p:txBody>
          <a:bodyPr>
            <a:normAutofit/>
          </a:bodyPr>
          <a:lstStyle/>
          <a:p>
            <a:r>
              <a:rPr lang="en-US" sz="1800" b="1" dirty="0"/>
              <a:t>Is getting the vaccine still worth it?</a:t>
            </a:r>
          </a:p>
          <a:p>
            <a:pPr lvl="1"/>
            <a:r>
              <a:rPr lang="en-US" sz="1800" dirty="0"/>
              <a:t>The vaccine was created to prevent severe disease, hospitalization, the need for a ventilator and death</a:t>
            </a:r>
          </a:p>
          <a:p>
            <a:pPr lvl="1"/>
            <a:r>
              <a:rPr lang="en-US" sz="1800" dirty="0"/>
              <a:t>The COVID 19 vaccines do all these things</a:t>
            </a:r>
          </a:p>
          <a:p>
            <a:r>
              <a:rPr lang="en-US" sz="1800" b="1" dirty="0"/>
              <a:t>What about breakthrough cases? Does that mean it no longer works well?</a:t>
            </a:r>
          </a:p>
          <a:p>
            <a:pPr lvl="1"/>
            <a:r>
              <a:rPr lang="en-US" sz="1800" dirty="0"/>
              <a:t>Breakthrough cases are expected and does not mean the vaccine has failed</a:t>
            </a:r>
          </a:p>
          <a:p>
            <a:pPr lvl="1"/>
            <a:r>
              <a:rPr lang="en-US" sz="1800" dirty="0"/>
              <a:t>Breakthrough cases are usually mild (No hospital, ventilator or death)</a:t>
            </a:r>
          </a:p>
          <a:p>
            <a:r>
              <a:rPr lang="en-US" sz="1800" b="1" dirty="0"/>
              <a:t>What are two key statistics to know and share?</a:t>
            </a:r>
          </a:p>
          <a:p>
            <a:pPr lvl="1"/>
            <a:r>
              <a:rPr lang="en-US" sz="1800" b="1" dirty="0">
                <a:solidFill>
                  <a:srgbClr val="FF0000"/>
                </a:solidFill>
              </a:rPr>
              <a:t>95%-99% </a:t>
            </a:r>
            <a:r>
              <a:rPr lang="en-US" sz="1800" dirty="0"/>
              <a:t>of COVID related hospitalizations in the U.S. are currently in people who are not fully vaccinated</a:t>
            </a:r>
          </a:p>
          <a:p>
            <a:pPr lvl="1"/>
            <a:r>
              <a:rPr lang="en-US" sz="1800" dirty="0"/>
              <a:t>More than </a:t>
            </a:r>
            <a:r>
              <a:rPr lang="en-US" sz="1800" b="1" dirty="0">
                <a:solidFill>
                  <a:srgbClr val="FF0000"/>
                </a:solidFill>
              </a:rPr>
              <a:t>99% </a:t>
            </a:r>
            <a:r>
              <a:rPr lang="en-US" sz="1800" dirty="0"/>
              <a:t>of the people dying from COVID 19 in the U.S. are not fully vaccinated</a:t>
            </a:r>
          </a:p>
          <a:p>
            <a:pPr marL="0" indent="0">
              <a:buNone/>
            </a:pPr>
            <a:r>
              <a:rPr lang="en-US" sz="1100" dirty="0">
                <a:hlinkClick r:id="rId3"/>
              </a:rPr>
              <a:t>https://www.kff.org/policy-watch/covid-19-vaccine-breakthrough-cases-data-from-the-states/</a:t>
            </a:r>
            <a:endParaRPr lang="en-US" sz="1100" dirty="0"/>
          </a:p>
          <a:p>
            <a:pPr marL="0" indent="0">
              <a:buNone/>
            </a:pPr>
            <a:endParaRPr lang="en-US" sz="1100" dirty="0"/>
          </a:p>
        </p:txBody>
      </p:sp>
    </p:spTree>
    <p:extLst>
      <p:ext uri="{BB962C8B-B14F-4D97-AF65-F5344CB8AC3E}">
        <p14:creationId xmlns:p14="http://schemas.microsoft.com/office/powerpoint/2010/main" val="208869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0B6063FA-29C1-F44E-8497-5BC765E96F60}"/>
              </a:ext>
            </a:extLst>
          </p:cNvPr>
          <p:cNvPicPr>
            <a:picLocks noGrp="1" noChangeAspect="1"/>
          </p:cNvPicPr>
          <p:nvPr>
            <p:ph idx="1"/>
          </p:nvPr>
        </p:nvPicPr>
        <p:blipFill>
          <a:blip r:embed="rId2"/>
          <a:stretch>
            <a:fillRect/>
          </a:stretch>
        </p:blipFill>
        <p:spPr>
          <a:xfrm>
            <a:off x="1031393" y="643466"/>
            <a:ext cx="10129213" cy="5571067"/>
          </a:xfrm>
          <a:prstGeom prst="rect">
            <a:avLst/>
          </a:prstGeom>
        </p:spPr>
      </p:pic>
    </p:spTree>
    <p:extLst>
      <p:ext uri="{BB962C8B-B14F-4D97-AF65-F5344CB8AC3E}">
        <p14:creationId xmlns:p14="http://schemas.microsoft.com/office/powerpoint/2010/main" val="158568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ACE883C-1695-534D-934D-7BDC5D1721C5}"/>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rPr>
              <a:t>What about COVID 19 Vaccine Boosters?</a:t>
            </a:r>
          </a:p>
        </p:txBody>
      </p:sp>
      <p:sp>
        <p:nvSpPr>
          <p:cNvPr id="3" name="Content Placeholder 2">
            <a:extLst>
              <a:ext uri="{FF2B5EF4-FFF2-40B4-BE49-F238E27FC236}">
                <a16:creationId xmlns:a16="http://schemas.microsoft.com/office/drawing/2014/main" id="{3390A605-832C-4248-87FD-C50E471BC26E}"/>
              </a:ext>
            </a:extLst>
          </p:cNvPr>
          <p:cNvSpPr>
            <a:spLocks noGrp="1"/>
          </p:cNvSpPr>
          <p:nvPr>
            <p:ph idx="1"/>
          </p:nvPr>
        </p:nvSpPr>
        <p:spPr>
          <a:xfrm>
            <a:off x="5573864" y="557213"/>
            <a:ext cx="6327624" cy="5872162"/>
          </a:xfrm>
        </p:spPr>
        <p:txBody>
          <a:bodyPr anchor="ctr">
            <a:normAutofit lnSpcReduction="10000"/>
          </a:bodyPr>
          <a:lstStyle/>
          <a:p>
            <a:pPr marL="0" indent="0">
              <a:buNone/>
            </a:pPr>
            <a:endParaRPr lang="en-US" sz="1300" b="1" dirty="0"/>
          </a:p>
          <a:p>
            <a:pPr lvl="1"/>
            <a:r>
              <a:rPr lang="en-US" sz="2000" dirty="0"/>
              <a:t>The ACIP (CDC advisory committee) recommends  boosters for some immunocompromised people now who have received a mRNA vaccination</a:t>
            </a:r>
          </a:p>
          <a:p>
            <a:pPr lvl="1"/>
            <a:r>
              <a:rPr lang="en-US" sz="2000" dirty="0"/>
              <a:t>It appears that boosters will now be recommended 8 months after the second mRNA vaccination and will be available starting September 20, 2021, according to the federal government</a:t>
            </a:r>
          </a:p>
          <a:p>
            <a:pPr lvl="1"/>
            <a:r>
              <a:rPr lang="en-US" sz="2000" dirty="0"/>
              <a:t>Data released by J+J on 8/25/21 show that an additional J&amp;J vaccination given 8 months after the initial dose resulted in a 9-fold increase in antibody response</a:t>
            </a:r>
          </a:p>
          <a:p>
            <a:pPr lvl="1"/>
            <a:r>
              <a:rPr lang="en-US" sz="2000" dirty="0"/>
              <a:t>FDA must amend the EUA or amend already approved COVID 19 vaccines to allow for a booster shot</a:t>
            </a:r>
          </a:p>
          <a:p>
            <a:pPr marL="0" indent="0">
              <a:buNone/>
            </a:pPr>
            <a:endParaRPr lang="en-US" sz="1300" dirty="0">
              <a:hlinkClick r:id="rId2"/>
            </a:endParaRPr>
          </a:p>
          <a:p>
            <a:pPr marL="0" indent="0">
              <a:buNone/>
            </a:pPr>
            <a:endParaRPr lang="en-US" sz="1300" dirty="0">
              <a:hlinkClick r:id="rId2"/>
            </a:endParaRPr>
          </a:p>
          <a:p>
            <a:pPr marL="0" indent="0">
              <a:buNone/>
            </a:pPr>
            <a:r>
              <a:rPr lang="en-US" sz="1300" dirty="0">
                <a:hlinkClick r:id="rId2"/>
              </a:rPr>
              <a:t>https://www.jnj.com/johnson-johnson-announces-data-to-support-boosting-its-single-shot-covid-19-vaccine</a:t>
            </a:r>
            <a:endParaRPr lang="en-US" sz="1300" dirty="0"/>
          </a:p>
          <a:p>
            <a:pPr marL="0" indent="0">
              <a:buNone/>
            </a:pPr>
            <a:r>
              <a:rPr lang="en-US" sz="1300" dirty="0">
                <a:hlinkClick r:id="rId3"/>
              </a:rPr>
              <a:t>https://www.fda.gov/news-events/press-announcements/coronavirus-covid-19-update-fda-authorizes-additional-vaccine-dose-certain-immunocompromised</a:t>
            </a:r>
            <a:endParaRPr lang="en-US" sz="1300" dirty="0"/>
          </a:p>
          <a:p>
            <a:endParaRPr lang="en-US" sz="1300" dirty="0"/>
          </a:p>
        </p:txBody>
      </p:sp>
    </p:spTree>
    <p:extLst>
      <p:ext uri="{BB962C8B-B14F-4D97-AF65-F5344CB8AC3E}">
        <p14:creationId xmlns:p14="http://schemas.microsoft.com/office/powerpoint/2010/main" val="232244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E48D6D-954F-064C-BD84-CB60A3D8DC45}"/>
              </a:ext>
            </a:extLst>
          </p:cNvPr>
          <p:cNvSpPr>
            <a:spLocks noGrp="1"/>
          </p:cNvSpPr>
          <p:nvPr>
            <p:ph type="title"/>
          </p:nvPr>
        </p:nvSpPr>
        <p:spPr>
          <a:xfrm>
            <a:off x="385786" y="247650"/>
            <a:ext cx="4646082" cy="2936830"/>
          </a:xfrm>
        </p:spPr>
        <p:txBody>
          <a:bodyPr>
            <a:normAutofit/>
          </a:bodyPr>
          <a:lstStyle/>
          <a:p>
            <a:pPr algn="ctr"/>
            <a:r>
              <a:rPr lang="en-US" sz="3600" dirty="0"/>
              <a:t>Why Should I get vaccinated if I have already had a COVID 19 infection or suspect that I did?</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ADBA43-9905-5C4D-9D5B-6EA346489C93}"/>
              </a:ext>
            </a:extLst>
          </p:cNvPr>
          <p:cNvSpPr>
            <a:spLocks noGrp="1"/>
          </p:cNvSpPr>
          <p:nvPr>
            <p:ph idx="1"/>
          </p:nvPr>
        </p:nvSpPr>
        <p:spPr>
          <a:xfrm>
            <a:off x="5417654" y="410308"/>
            <a:ext cx="6774345" cy="7256584"/>
          </a:xfrm>
          <a:noFill/>
        </p:spPr>
        <p:txBody>
          <a:bodyPr anchor="ctr">
            <a:normAutofit/>
          </a:bodyPr>
          <a:lstStyle/>
          <a:p>
            <a:r>
              <a:rPr lang="en-US" sz="1800" dirty="0"/>
              <a:t>We don’t know how long your protection will last or how much protection you will have against new variants, like the delta variant</a:t>
            </a:r>
          </a:p>
          <a:p>
            <a:r>
              <a:rPr lang="en-US" sz="1800" dirty="0"/>
              <a:t>The immunity from the COVID 19 vaccines appears to be more </a:t>
            </a:r>
            <a:r>
              <a:rPr lang="en-US" sz="1800" b="1" dirty="0"/>
              <a:t>durable and protective</a:t>
            </a:r>
            <a:r>
              <a:rPr lang="en-US" sz="1800" dirty="0"/>
              <a:t>, especially against some variants that are more contagious and dangerous than the original virus.</a:t>
            </a:r>
          </a:p>
          <a:p>
            <a:r>
              <a:rPr lang="en-US" sz="1800" dirty="0"/>
              <a:t>The COVID 19 vaccines have undergone numerous trials and we continue to monitor immunity after vaccination</a:t>
            </a:r>
          </a:p>
          <a:p>
            <a:r>
              <a:rPr lang="en-US" sz="1800" dirty="0"/>
              <a:t>Antibody tests are not adequate to make a decision about getting the vaccine.</a:t>
            </a:r>
          </a:p>
          <a:p>
            <a:r>
              <a:rPr lang="en-US" sz="1800" dirty="0"/>
              <a:t>Research shows that people who had COVID-19 and get vaccinated have an enhanced immune response and strong resistance against variants of concern (JAMA, July 14, 2021)</a:t>
            </a:r>
          </a:p>
          <a:p>
            <a:r>
              <a:rPr lang="en-US" sz="1800" dirty="0"/>
              <a:t>August 6, 2021:CDC research showed Unvaccinated adults who were previously infected with COVID-19 were twice as likely to be reinfected as those previously infected but also fully vaccinated</a:t>
            </a:r>
          </a:p>
          <a:p>
            <a:pPr lvl="1"/>
            <a:r>
              <a:rPr lang="en-US" sz="1600" b="1" dirty="0">
                <a:solidFill>
                  <a:srgbClr val="FF0000"/>
                </a:solidFill>
              </a:rPr>
              <a:t>You have incomplete protection if you have had a past COVID 19 infection but no vaccination</a:t>
            </a:r>
          </a:p>
          <a:p>
            <a:pPr marL="0" indent="0">
              <a:buNone/>
            </a:pPr>
            <a:endParaRPr lang="en-US" sz="1000" dirty="0"/>
          </a:p>
          <a:p>
            <a:pPr marL="0" indent="0">
              <a:buNone/>
            </a:pPr>
            <a:r>
              <a:rPr lang="en-US" sz="1000" dirty="0"/>
              <a:t>MMWR: </a:t>
            </a:r>
            <a:r>
              <a:rPr lang="en-US" sz="1000" dirty="0">
                <a:hlinkClick r:id="rId2"/>
              </a:rPr>
              <a:t>https://www.cdc.gov/mmwr/volumes/70/wr/mm7032e1.htm?s_cid=mm7032e1_w</a:t>
            </a:r>
            <a:endParaRPr lang="en-US" sz="1000" dirty="0"/>
          </a:p>
          <a:p>
            <a:pPr marL="0" indent="0">
              <a:buNone/>
            </a:pPr>
            <a:r>
              <a:rPr lang="en-US" sz="1050" dirty="0"/>
              <a:t>https://jamanetwork.com/journals/jama/fullarticle/2782139?guestAccessKey=70cac40b-0f82-4e56-a96a-eadc0942a934&amp;utm_source=silverchair&amp;utm_medium=email&amp;utm_campaign=</a:t>
            </a:r>
            <a:r>
              <a:rPr lang="en-US" sz="1050" dirty="0" err="1"/>
              <a:t>article_alert-jama&amp;utm_term</a:t>
            </a:r>
            <a:r>
              <a:rPr lang="en-US" sz="1050" dirty="0"/>
              <a:t>=mostread&amp;utm_content=olf-widget_07162021</a:t>
            </a:r>
          </a:p>
          <a:p>
            <a:endParaRPr lang="en-US" sz="2000" dirty="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05" y="3558700"/>
            <a:ext cx="4866810" cy="2737581"/>
          </a:xfrm>
          <a:prstGeom prst="rect">
            <a:avLst/>
          </a:prstGeom>
        </p:spPr>
      </p:pic>
    </p:spTree>
    <p:extLst>
      <p:ext uri="{BB962C8B-B14F-4D97-AF65-F5344CB8AC3E}">
        <p14:creationId xmlns:p14="http://schemas.microsoft.com/office/powerpoint/2010/main" val="369470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15A7-421C-0E4D-8B0D-CDB1EF82CFCE}"/>
              </a:ext>
            </a:extLst>
          </p:cNvPr>
          <p:cNvSpPr>
            <a:spLocks noGrp="1"/>
          </p:cNvSpPr>
          <p:nvPr>
            <p:ph type="title"/>
          </p:nvPr>
        </p:nvSpPr>
        <p:spPr>
          <a:xfrm>
            <a:off x="320308" y="338880"/>
            <a:ext cx="11551384" cy="1185120"/>
          </a:xfrm>
        </p:spPr>
        <p:txBody>
          <a:bodyPr anchor="b">
            <a:noAutofit/>
          </a:bodyPr>
          <a:lstStyle/>
          <a:p>
            <a:pPr algn="ctr"/>
            <a:r>
              <a:rPr lang="en-US" sz="4000" b="1" dirty="0">
                <a:solidFill>
                  <a:schemeClr val="tx2"/>
                </a:solidFill>
              </a:rPr>
              <a:t>Social Media Medical Misinformation and Disinformation</a:t>
            </a:r>
          </a:p>
        </p:txBody>
      </p:sp>
      <p:pic>
        <p:nvPicPr>
          <p:cNvPr id="4" name="Picture 3">
            <a:extLst>
              <a:ext uri="{FF2B5EF4-FFF2-40B4-BE49-F238E27FC236}">
                <a16:creationId xmlns:a16="http://schemas.microsoft.com/office/drawing/2014/main" id="{E7A73952-0933-AC4B-B55A-FB94B9EF533C}"/>
              </a:ext>
            </a:extLst>
          </p:cNvPr>
          <p:cNvPicPr>
            <a:picLocks noChangeAspect="1"/>
          </p:cNvPicPr>
          <p:nvPr/>
        </p:nvPicPr>
        <p:blipFill>
          <a:blip r:embed="rId2"/>
          <a:stretch>
            <a:fillRect/>
          </a:stretch>
        </p:blipFill>
        <p:spPr>
          <a:xfrm>
            <a:off x="150421" y="2151857"/>
            <a:ext cx="4484393" cy="3512608"/>
          </a:xfrm>
          <a:prstGeom prst="rect">
            <a:avLst/>
          </a:prstGeom>
        </p:spPr>
      </p:pic>
      <p:sp>
        <p:nvSpPr>
          <p:cNvPr id="3" name="Content Placeholder 2">
            <a:extLst>
              <a:ext uri="{FF2B5EF4-FFF2-40B4-BE49-F238E27FC236}">
                <a16:creationId xmlns:a16="http://schemas.microsoft.com/office/drawing/2014/main" id="{C21EBCB7-8DCA-D144-8BFF-4D959EA81548}"/>
              </a:ext>
            </a:extLst>
          </p:cNvPr>
          <p:cNvSpPr>
            <a:spLocks noGrp="1"/>
          </p:cNvSpPr>
          <p:nvPr>
            <p:ph idx="1"/>
          </p:nvPr>
        </p:nvSpPr>
        <p:spPr>
          <a:xfrm>
            <a:off x="4914900" y="1683486"/>
            <a:ext cx="7126679" cy="5173994"/>
          </a:xfrm>
        </p:spPr>
        <p:txBody>
          <a:bodyPr anchor="ctr">
            <a:normAutofit/>
          </a:bodyPr>
          <a:lstStyle/>
          <a:p>
            <a:r>
              <a:rPr lang="en-US" sz="2000" dirty="0">
                <a:solidFill>
                  <a:schemeClr val="tx2"/>
                </a:solidFill>
              </a:rPr>
              <a:t>There is a parallel between how the COVID 19 virus spreads and how information spreads</a:t>
            </a:r>
          </a:p>
          <a:p>
            <a:pPr lvl="1">
              <a:buFont typeface="Wingdings" panose="05000000000000000000" pitchFamily="2" charset="2"/>
              <a:buChar char="§"/>
            </a:pPr>
            <a:r>
              <a:rPr lang="en-US" sz="2000" dirty="0">
                <a:solidFill>
                  <a:schemeClr val="tx2"/>
                </a:solidFill>
              </a:rPr>
              <a:t>There can be super spreader events for misinformation and disinformation </a:t>
            </a:r>
          </a:p>
          <a:p>
            <a:pPr lvl="2">
              <a:buFont typeface="Courier New" panose="02070309020205020404" pitchFamily="49" charset="0"/>
              <a:buChar char="o"/>
            </a:pPr>
            <a:r>
              <a:rPr lang="en-US" dirty="0">
                <a:solidFill>
                  <a:schemeClr val="tx2"/>
                </a:solidFill>
              </a:rPr>
              <a:t>Large platform, many followers</a:t>
            </a:r>
          </a:p>
          <a:p>
            <a:pPr lvl="2">
              <a:buFont typeface="Courier New" panose="02070309020205020404" pitchFamily="49" charset="0"/>
              <a:buChar char="o"/>
            </a:pPr>
            <a:r>
              <a:rPr lang="en-US" dirty="0">
                <a:solidFill>
                  <a:schemeClr val="tx2"/>
                </a:solidFill>
              </a:rPr>
              <a:t>Hydroxychloroquine /Ivermectin</a:t>
            </a:r>
          </a:p>
          <a:p>
            <a:r>
              <a:rPr lang="en-US" sz="2000" dirty="0">
                <a:solidFill>
                  <a:schemeClr val="tx2"/>
                </a:solidFill>
              </a:rPr>
              <a:t>Immunize people against rumors and misinformation</a:t>
            </a:r>
          </a:p>
          <a:p>
            <a:pPr lvl="1">
              <a:buFont typeface="Wingdings" panose="05000000000000000000" pitchFamily="2" charset="2"/>
              <a:buChar char="§"/>
            </a:pPr>
            <a:r>
              <a:rPr lang="en-US" sz="2000" dirty="0">
                <a:solidFill>
                  <a:schemeClr val="tx2"/>
                </a:solidFill>
              </a:rPr>
              <a:t>Prepare people but don’t give the rumor “legs to run”</a:t>
            </a:r>
          </a:p>
          <a:p>
            <a:r>
              <a:rPr lang="en-US" sz="2000" dirty="0">
                <a:solidFill>
                  <a:schemeClr val="tx2"/>
                </a:solidFill>
              </a:rPr>
              <a:t>Why can misinformation spread faster than correct information?</a:t>
            </a:r>
          </a:p>
          <a:p>
            <a:pPr lvl="1">
              <a:buFont typeface="Wingdings" panose="05000000000000000000" pitchFamily="2" charset="2"/>
              <a:buChar char="§"/>
            </a:pPr>
            <a:r>
              <a:rPr lang="en-US" sz="2000" dirty="0">
                <a:solidFill>
                  <a:schemeClr val="tx2"/>
                </a:solidFill>
              </a:rPr>
              <a:t>It is a novelty</a:t>
            </a:r>
          </a:p>
          <a:p>
            <a:pPr lvl="1">
              <a:buFont typeface="Wingdings" panose="05000000000000000000" pitchFamily="2" charset="2"/>
              <a:buChar char="§"/>
            </a:pPr>
            <a:r>
              <a:rPr lang="en-US" sz="2000" dirty="0">
                <a:solidFill>
                  <a:schemeClr val="tx2"/>
                </a:solidFill>
              </a:rPr>
              <a:t>Status in sharing information that is “Novel” </a:t>
            </a:r>
          </a:p>
          <a:p>
            <a:pPr marL="457200" lvl="1" indent="0">
              <a:buNone/>
            </a:pPr>
            <a:endParaRPr lang="en-US" sz="1000" dirty="0">
              <a:solidFill>
                <a:schemeClr val="tx2"/>
              </a:solidFill>
            </a:endParaRPr>
          </a:p>
          <a:p>
            <a:pPr marL="457200" lvl="1" indent="0">
              <a:buNone/>
            </a:pPr>
            <a:endParaRPr lang="en-US" sz="1000" dirty="0">
              <a:solidFill>
                <a:schemeClr val="tx2"/>
              </a:solidFill>
            </a:endParaRPr>
          </a:p>
          <a:p>
            <a:pPr marL="457200" lvl="1" indent="0">
              <a:buNone/>
            </a:pPr>
            <a:endParaRPr lang="en-US" sz="1100" dirty="0">
              <a:solidFill>
                <a:schemeClr val="tx2"/>
              </a:solidFill>
            </a:endParaRPr>
          </a:p>
          <a:p>
            <a:pPr marL="457200" lvl="1" indent="0">
              <a:buNone/>
            </a:pPr>
            <a:r>
              <a:rPr lang="en-US" sz="1100" dirty="0">
                <a:solidFill>
                  <a:schemeClr val="tx2"/>
                </a:solidFill>
              </a:rPr>
              <a:t>Dr Seema Yasmin, https://</a:t>
            </a:r>
            <a:r>
              <a:rPr lang="en-US" sz="1100" dirty="0" err="1">
                <a:solidFill>
                  <a:schemeClr val="tx2"/>
                </a:solidFill>
              </a:rPr>
              <a:t>edhub.ama-assn.org</a:t>
            </a:r>
            <a:r>
              <a:rPr lang="en-US" sz="1100" dirty="0">
                <a:solidFill>
                  <a:schemeClr val="tx2"/>
                </a:solidFill>
              </a:rPr>
              <a:t>/</a:t>
            </a:r>
            <a:r>
              <a:rPr lang="en-US" sz="1100" dirty="0" err="1">
                <a:solidFill>
                  <a:schemeClr val="tx2"/>
                </a:solidFill>
              </a:rPr>
              <a:t>stanford</a:t>
            </a:r>
            <a:r>
              <a:rPr lang="en-US" sz="1100" dirty="0">
                <a:solidFill>
                  <a:schemeClr val="tx2"/>
                </a:solidFill>
              </a:rPr>
              <a:t>-medicine-</a:t>
            </a:r>
            <a:r>
              <a:rPr lang="en-US" sz="1100" dirty="0" err="1">
                <a:solidFill>
                  <a:schemeClr val="tx2"/>
                </a:solidFill>
              </a:rPr>
              <a:t>cme</a:t>
            </a:r>
            <a:r>
              <a:rPr lang="en-US" sz="1100" dirty="0">
                <a:solidFill>
                  <a:schemeClr val="tx2"/>
                </a:solidFill>
              </a:rPr>
              <a:t>/audio-player/18592150?utm_source=</a:t>
            </a:r>
            <a:r>
              <a:rPr lang="en-US" sz="1100" dirty="0" err="1">
                <a:solidFill>
                  <a:schemeClr val="tx2"/>
                </a:solidFill>
              </a:rPr>
              <a:t>silverchair_edhub&amp;utm_campaign</a:t>
            </a:r>
            <a:r>
              <a:rPr lang="en-US" sz="1100" dirty="0">
                <a:solidFill>
                  <a:schemeClr val="tx2"/>
                </a:solidFill>
              </a:rPr>
              <a:t>=</a:t>
            </a:r>
            <a:r>
              <a:rPr lang="en-US" sz="1100" dirty="0" err="1">
                <a:solidFill>
                  <a:schemeClr val="tx2"/>
                </a:solidFill>
              </a:rPr>
              <a:t>activity_alert-edhub&amp;utm_content</a:t>
            </a:r>
            <a:r>
              <a:rPr lang="en-US" sz="1100" dirty="0">
                <a:solidFill>
                  <a:schemeClr val="tx2"/>
                </a:solidFill>
              </a:rPr>
              <a:t>=</a:t>
            </a:r>
            <a:r>
              <a:rPr lang="en-US" sz="1100" dirty="0" err="1">
                <a:solidFill>
                  <a:schemeClr val="tx2"/>
                </a:solidFill>
              </a:rPr>
              <a:t>weekly_batch&amp;cmp</a:t>
            </a:r>
            <a:r>
              <a:rPr lang="en-US" sz="1100" dirty="0">
                <a:solidFill>
                  <a:schemeClr val="tx2"/>
                </a:solidFill>
              </a:rPr>
              <a:t>=1&amp;utm_medium=email</a:t>
            </a:r>
          </a:p>
        </p:txBody>
      </p:sp>
    </p:spTree>
    <p:extLst>
      <p:ext uri="{BB962C8B-B14F-4D97-AF65-F5344CB8AC3E}">
        <p14:creationId xmlns:p14="http://schemas.microsoft.com/office/powerpoint/2010/main" val="379801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305D-44F3-C046-AC6A-421A3284A2F5}"/>
              </a:ext>
            </a:extLst>
          </p:cNvPr>
          <p:cNvSpPr>
            <a:spLocks noGrp="1"/>
          </p:cNvSpPr>
          <p:nvPr>
            <p:ph type="title"/>
          </p:nvPr>
        </p:nvSpPr>
        <p:spPr>
          <a:xfrm>
            <a:off x="320634" y="187463"/>
            <a:ext cx="6626431" cy="2641148"/>
          </a:xfrm>
        </p:spPr>
        <p:txBody>
          <a:bodyPr>
            <a:normAutofit/>
          </a:bodyPr>
          <a:lstStyle/>
          <a:p>
            <a:pPr algn="ctr"/>
            <a:r>
              <a:rPr lang="en-US" sz="4000" b="1">
                <a:solidFill>
                  <a:schemeClr val="tx2"/>
                </a:solidFill>
              </a:rPr>
              <a:t>Addressing Social Media and Medical Misinformation</a:t>
            </a:r>
            <a:endParaRPr lang="en-US" sz="4000" b="1" dirty="0">
              <a:solidFill>
                <a:schemeClr val="tx2"/>
              </a:solidFill>
            </a:endParaRPr>
          </a:p>
        </p:txBody>
      </p:sp>
      <p:sp>
        <p:nvSpPr>
          <p:cNvPr id="3" name="Content Placeholder 2">
            <a:extLst>
              <a:ext uri="{FF2B5EF4-FFF2-40B4-BE49-F238E27FC236}">
                <a16:creationId xmlns:a16="http://schemas.microsoft.com/office/drawing/2014/main" id="{09115CDE-23A4-CC45-947A-2CAB198951E2}"/>
              </a:ext>
            </a:extLst>
          </p:cNvPr>
          <p:cNvSpPr>
            <a:spLocks noGrp="1"/>
          </p:cNvSpPr>
          <p:nvPr>
            <p:ph idx="1"/>
          </p:nvPr>
        </p:nvSpPr>
        <p:spPr>
          <a:xfrm>
            <a:off x="1295401" y="2802602"/>
            <a:ext cx="10216998" cy="4088593"/>
          </a:xfrm>
        </p:spPr>
        <p:txBody>
          <a:bodyPr anchor="t">
            <a:noAutofit/>
          </a:bodyPr>
          <a:lstStyle/>
          <a:p>
            <a:r>
              <a:rPr lang="en-US" b="1" dirty="0">
                <a:solidFill>
                  <a:schemeClr val="tx2"/>
                </a:solidFill>
                <a:latin typeface="+mj-lt"/>
              </a:rPr>
              <a:t>Strategies to address social media misinformation:</a:t>
            </a:r>
          </a:p>
          <a:p>
            <a:pPr lvl="1"/>
            <a:r>
              <a:rPr lang="en-US" sz="2800" dirty="0">
                <a:solidFill>
                  <a:schemeClr val="tx2"/>
                </a:solidFill>
                <a:latin typeface="+mj-lt"/>
              </a:rPr>
              <a:t>Don’t take the misinformation personally</a:t>
            </a:r>
          </a:p>
          <a:p>
            <a:pPr lvl="1"/>
            <a:r>
              <a:rPr lang="en-US" sz="2800" dirty="0">
                <a:solidFill>
                  <a:schemeClr val="tx2"/>
                </a:solidFill>
                <a:latin typeface="+mj-lt"/>
              </a:rPr>
              <a:t>Listen first. People want to be heard</a:t>
            </a:r>
          </a:p>
          <a:p>
            <a:pPr lvl="1"/>
            <a:r>
              <a:rPr lang="en-US" sz="2800" dirty="0">
                <a:solidFill>
                  <a:schemeClr val="tx2"/>
                </a:solidFill>
                <a:latin typeface="+mj-lt"/>
              </a:rPr>
              <a:t>Show respect</a:t>
            </a:r>
          </a:p>
          <a:p>
            <a:pPr lvl="1"/>
            <a:r>
              <a:rPr lang="en-US" sz="2800" dirty="0">
                <a:solidFill>
                  <a:schemeClr val="tx2"/>
                </a:solidFill>
                <a:latin typeface="+mj-lt"/>
              </a:rPr>
              <a:t>Celebrate the fact that the person trusts you enough to have a conversation</a:t>
            </a:r>
          </a:p>
          <a:p>
            <a:pPr lvl="1"/>
            <a:r>
              <a:rPr lang="en-US" sz="2800" dirty="0">
                <a:solidFill>
                  <a:schemeClr val="tx2"/>
                </a:solidFill>
                <a:latin typeface="+mj-lt"/>
              </a:rPr>
              <a:t>The goal is not to prove them wrong</a:t>
            </a:r>
          </a:p>
          <a:p>
            <a:pPr marL="457200" lvl="1" indent="0">
              <a:buNone/>
            </a:pPr>
            <a:endParaRPr lang="en-US" sz="2000" dirty="0">
              <a:solidFill>
                <a:schemeClr val="tx2"/>
              </a:solidFill>
            </a:endParaRPr>
          </a:p>
          <a:p>
            <a:pPr marL="0" indent="0">
              <a:buNone/>
            </a:pPr>
            <a:r>
              <a:rPr lang="en-US" sz="1100" dirty="0">
                <a:solidFill>
                  <a:schemeClr val="tx2"/>
                </a:solidFill>
              </a:rPr>
              <a:t>Brian </a:t>
            </a:r>
            <a:r>
              <a:rPr lang="en-US" sz="1100" dirty="0" err="1">
                <a:solidFill>
                  <a:schemeClr val="tx2"/>
                </a:solidFill>
              </a:rPr>
              <a:t>Southwell</a:t>
            </a:r>
            <a:r>
              <a:rPr lang="en-US" sz="1100" dirty="0">
                <a:solidFill>
                  <a:schemeClr val="tx2"/>
                </a:solidFill>
              </a:rPr>
              <a:t>, PhD, https://</a:t>
            </a:r>
            <a:r>
              <a:rPr lang="en-US" sz="1100" dirty="0" err="1">
                <a:solidFill>
                  <a:schemeClr val="tx2"/>
                </a:solidFill>
              </a:rPr>
              <a:t>edhub.ama-assn.org</a:t>
            </a:r>
            <a:r>
              <a:rPr lang="en-US" sz="1100" dirty="0">
                <a:solidFill>
                  <a:schemeClr val="tx2"/>
                </a:solidFill>
              </a:rPr>
              <a:t>/</a:t>
            </a:r>
            <a:r>
              <a:rPr lang="en-US" sz="1100" dirty="0" err="1">
                <a:solidFill>
                  <a:schemeClr val="tx2"/>
                </a:solidFill>
              </a:rPr>
              <a:t>jn</a:t>
            </a:r>
            <a:r>
              <a:rPr lang="en-US" sz="1100" dirty="0">
                <a:solidFill>
                  <a:schemeClr val="tx2"/>
                </a:solidFill>
              </a:rPr>
              <a:t>-learning/audio-player/18571804?utm_source=</a:t>
            </a:r>
            <a:r>
              <a:rPr lang="en-US" sz="1100" dirty="0" err="1">
                <a:solidFill>
                  <a:schemeClr val="tx2"/>
                </a:solidFill>
              </a:rPr>
              <a:t>silverchair&amp;utm_campaign</a:t>
            </a:r>
            <a:r>
              <a:rPr lang="en-US" sz="1100" dirty="0">
                <a:solidFill>
                  <a:schemeClr val="tx2"/>
                </a:solidFill>
              </a:rPr>
              <a:t>=</a:t>
            </a:r>
            <a:r>
              <a:rPr lang="en-US" sz="1100" dirty="0" err="1">
                <a:solidFill>
                  <a:schemeClr val="tx2"/>
                </a:solidFill>
              </a:rPr>
              <a:t>jama_network&amp;utm_content</a:t>
            </a:r>
            <a:r>
              <a:rPr lang="en-US" sz="1100" dirty="0">
                <a:solidFill>
                  <a:schemeClr val="tx2"/>
                </a:solidFill>
              </a:rPr>
              <a:t>=</a:t>
            </a:r>
            <a:r>
              <a:rPr lang="en-US" sz="1100" dirty="0" err="1">
                <a:solidFill>
                  <a:schemeClr val="tx2"/>
                </a:solidFill>
              </a:rPr>
              <a:t>covid_weekly_highlights&amp;cmp</a:t>
            </a:r>
            <a:r>
              <a:rPr lang="en-US" sz="1100" dirty="0">
                <a:solidFill>
                  <a:schemeClr val="tx2"/>
                </a:solidFill>
              </a:rPr>
              <a:t>=1&amp;utm_medium=email</a:t>
            </a:r>
          </a:p>
        </p:txBody>
      </p:sp>
      <p:pic>
        <p:nvPicPr>
          <p:cNvPr id="4" name="Picture 3">
            <a:extLst>
              <a:ext uri="{FF2B5EF4-FFF2-40B4-BE49-F238E27FC236}">
                <a16:creationId xmlns:a16="http://schemas.microsoft.com/office/drawing/2014/main" id="{008C00E7-FD68-B441-92BD-05D31FEC62BB}"/>
              </a:ext>
            </a:extLst>
          </p:cNvPr>
          <p:cNvPicPr>
            <a:picLocks noChangeAspect="1"/>
          </p:cNvPicPr>
          <p:nvPr/>
        </p:nvPicPr>
        <p:blipFill>
          <a:blip r:embed="rId2"/>
          <a:stretch>
            <a:fillRect/>
          </a:stretch>
        </p:blipFill>
        <p:spPr>
          <a:xfrm>
            <a:off x="7754724" y="187463"/>
            <a:ext cx="4280845" cy="2124038"/>
          </a:xfrm>
          <a:prstGeom prst="rect">
            <a:avLst/>
          </a:prstGeom>
        </p:spPr>
      </p:pic>
    </p:spTree>
    <p:extLst>
      <p:ext uri="{BB962C8B-B14F-4D97-AF65-F5344CB8AC3E}">
        <p14:creationId xmlns:p14="http://schemas.microsoft.com/office/powerpoint/2010/main" val="246558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A16E-526D-3043-990C-4906A4CFE135}"/>
              </a:ext>
            </a:extLst>
          </p:cNvPr>
          <p:cNvSpPr>
            <a:spLocks noGrp="1"/>
          </p:cNvSpPr>
          <p:nvPr>
            <p:ph type="title"/>
          </p:nvPr>
        </p:nvSpPr>
        <p:spPr>
          <a:xfrm>
            <a:off x="525955" y="401478"/>
            <a:ext cx="5435458" cy="1308569"/>
          </a:xfrm>
        </p:spPr>
        <p:txBody>
          <a:bodyPr>
            <a:normAutofit/>
          </a:bodyPr>
          <a:lstStyle/>
          <a:p>
            <a:pPr algn="ctr"/>
            <a:r>
              <a:rPr lang="en-US" sz="3600" b="1" dirty="0">
                <a:solidFill>
                  <a:schemeClr val="tx2"/>
                </a:solidFill>
              </a:rPr>
              <a:t>How to Address Social Media Misinformation</a:t>
            </a:r>
          </a:p>
        </p:txBody>
      </p:sp>
      <p:sp>
        <p:nvSpPr>
          <p:cNvPr id="3" name="Content Placeholder 2">
            <a:extLst>
              <a:ext uri="{FF2B5EF4-FFF2-40B4-BE49-F238E27FC236}">
                <a16:creationId xmlns:a16="http://schemas.microsoft.com/office/drawing/2014/main" id="{A5CE8F6F-0EFC-ED4D-9A67-E09969133058}"/>
              </a:ext>
            </a:extLst>
          </p:cNvPr>
          <p:cNvSpPr>
            <a:spLocks noGrp="1"/>
          </p:cNvSpPr>
          <p:nvPr>
            <p:ph idx="1"/>
          </p:nvPr>
        </p:nvSpPr>
        <p:spPr>
          <a:xfrm>
            <a:off x="341377" y="1855529"/>
            <a:ext cx="6378078" cy="5639867"/>
          </a:xfrm>
        </p:spPr>
        <p:txBody>
          <a:bodyPr anchor="t">
            <a:normAutofit/>
          </a:bodyPr>
          <a:lstStyle/>
          <a:p>
            <a:r>
              <a:rPr lang="en-US" sz="2200" dirty="0">
                <a:solidFill>
                  <a:schemeClr val="tx2"/>
                </a:solidFill>
                <a:latin typeface="+mj-lt"/>
              </a:rPr>
              <a:t>Try to assess why the information is speaking to the person</a:t>
            </a:r>
          </a:p>
          <a:p>
            <a:r>
              <a:rPr lang="en-US" sz="2200" dirty="0">
                <a:solidFill>
                  <a:schemeClr val="tx2"/>
                </a:solidFill>
                <a:latin typeface="+mj-lt"/>
              </a:rPr>
              <a:t>Take the opportunity to redirect them to more trustworthy information sources and explain to them what we know medically</a:t>
            </a:r>
          </a:p>
          <a:p>
            <a:r>
              <a:rPr lang="en-US" sz="2200" dirty="0">
                <a:solidFill>
                  <a:schemeClr val="tx2"/>
                </a:solidFill>
                <a:latin typeface="+mj-lt"/>
              </a:rPr>
              <a:t>Ask them to consider:</a:t>
            </a:r>
          </a:p>
          <a:p>
            <a:pPr lvl="1"/>
            <a:r>
              <a:rPr lang="en-US" sz="2200" dirty="0">
                <a:solidFill>
                  <a:schemeClr val="tx2"/>
                </a:solidFill>
                <a:latin typeface="+mj-lt"/>
              </a:rPr>
              <a:t> Where is this information coming from?</a:t>
            </a:r>
          </a:p>
          <a:p>
            <a:pPr lvl="1"/>
            <a:r>
              <a:rPr lang="en-US" sz="2200" dirty="0">
                <a:solidFill>
                  <a:schemeClr val="tx2"/>
                </a:solidFill>
                <a:latin typeface="+mj-lt"/>
              </a:rPr>
              <a:t> Is it gaining popularity because it is    sensationalized?</a:t>
            </a:r>
          </a:p>
          <a:p>
            <a:pPr lvl="1"/>
            <a:r>
              <a:rPr lang="en-US" sz="2200" dirty="0">
                <a:solidFill>
                  <a:schemeClr val="tx2"/>
                </a:solidFill>
                <a:latin typeface="+mj-lt"/>
              </a:rPr>
              <a:t> Is it a fact? Has it been proven?</a:t>
            </a:r>
          </a:p>
          <a:p>
            <a:pPr marL="914400" lvl="2" indent="0">
              <a:buNone/>
            </a:pPr>
            <a:endParaRPr lang="en-US" sz="1100" dirty="0">
              <a:solidFill>
                <a:schemeClr val="tx2"/>
              </a:solidFill>
            </a:endParaRPr>
          </a:p>
          <a:p>
            <a:pPr marL="0" indent="0">
              <a:buNone/>
            </a:pPr>
            <a:endParaRPr lang="en-US" sz="1100" dirty="0">
              <a:solidFill>
                <a:schemeClr val="tx2"/>
              </a:solidFill>
            </a:endParaRPr>
          </a:p>
          <a:p>
            <a:pPr marL="0" indent="0">
              <a:buNone/>
            </a:pPr>
            <a:r>
              <a:rPr lang="en-US" sz="1100" dirty="0">
                <a:solidFill>
                  <a:schemeClr val="tx2"/>
                </a:solidFill>
              </a:rPr>
              <a:t>Brian </a:t>
            </a:r>
            <a:r>
              <a:rPr lang="en-US" sz="1100" dirty="0" err="1">
                <a:solidFill>
                  <a:schemeClr val="tx2"/>
                </a:solidFill>
              </a:rPr>
              <a:t>Southwell</a:t>
            </a:r>
            <a:r>
              <a:rPr lang="en-US" sz="1100" dirty="0">
                <a:solidFill>
                  <a:schemeClr val="tx2"/>
                </a:solidFill>
              </a:rPr>
              <a:t>, PhD, https://edhub.ama-assn.org/jn-learning/audio-player/18571804?utm_source=silverchair&amp;utm_campaign=jama_network&amp;utm_content=covid_weekly_highlights&amp;cmp=1&amp;utm_medium=email</a:t>
            </a:r>
          </a:p>
          <a:p>
            <a:pPr marL="0" indent="0">
              <a:buNone/>
            </a:pPr>
            <a:endParaRPr lang="en-US" sz="11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896" y="1600200"/>
            <a:ext cx="4821104" cy="3975100"/>
          </a:xfrm>
          <a:prstGeom prst="rect">
            <a:avLst/>
          </a:prstGeom>
        </p:spPr>
      </p:pic>
    </p:spTree>
    <p:extLst>
      <p:ext uri="{BB962C8B-B14F-4D97-AF65-F5344CB8AC3E}">
        <p14:creationId xmlns:p14="http://schemas.microsoft.com/office/powerpoint/2010/main" val="1152813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41AB-BB48-9E4A-9493-F91208B1EEFE}"/>
              </a:ext>
            </a:extLst>
          </p:cNvPr>
          <p:cNvSpPr>
            <a:spLocks noGrp="1"/>
          </p:cNvSpPr>
          <p:nvPr>
            <p:ph type="title"/>
          </p:nvPr>
        </p:nvSpPr>
        <p:spPr>
          <a:xfrm>
            <a:off x="868810" y="473386"/>
            <a:ext cx="6396383" cy="1816166"/>
          </a:xfrm>
        </p:spPr>
        <p:txBody>
          <a:bodyPr>
            <a:normAutofit/>
          </a:bodyPr>
          <a:lstStyle/>
          <a:p>
            <a:pPr algn="ctr"/>
            <a:r>
              <a:rPr lang="en-US" sz="3600" b="1" dirty="0">
                <a:solidFill>
                  <a:schemeClr val="tx2"/>
                </a:solidFill>
              </a:rPr>
              <a:t>Leading a conversation about what’s on social media regarding the COVID-19 vaccine…</a:t>
            </a:r>
          </a:p>
        </p:txBody>
      </p:sp>
      <p:sp>
        <p:nvSpPr>
          <p:cNvPr id="3" name="Content Placeholder 2">
            <a:extLst>
              <a:ext uri="{FF2B5EF4-FFF2-40B4-BE49-F238E27FC236}">
                <a16:creationId xmlns:a16="http://schemas.microsoft.com/office/drawing/2014/main" id="{7A2383C9-898E-714F-8783-E3730F7A9EDF}"/>
              </a:ext>
            </a:extLst>
          </p:cNvPr>
          <p:cNvSpPr>
            <a:spLocks noGrp="1"/>
          </p:cNvSpPr>
          <p:nvPr>
            <p:ph idx="1"/>
          </p:nvPr>
        </p:nvSpPr>
        <p:spPr>
          <a:xfrm>
            <a:off x="503536" y="2270907"/>
            <a:ext cx="10820246" cy="4088732"/>
          </a:xfrm>
        </p:spPr>
        <p:txBody>
          <a:bodyPr anchor="t">
            <a:noAutofit/>
          </a:bodyPr>
          <a:lstStyle/>
          <a:p>
            <a:r>
              <a:rPr lang="en-US" sz="2000" dirty="0">
                <a:solidFill>
                  <a:schemeClr val="tx2"/>
                </a:solidFill>
                <a:latin typeface="+mj-lt"/>
              </a:rPr>
              <a:t>Acknowledge the concern</a:t>
            </a:r>
          </a:p>
          <a:p>
            <a:pPr lvl="1">
              <a:buFont typeface="Wingdings" panose="05000000000000000000" pitchFamily="2" charset="2"/>
              <a:buChar char="§"/>
            </a:pPr>
            <a:r>
              <a:rPr lang="en-US" sz="2000" dirty="0">
                <a:solidFill>
                  <a:schemeClr val="tx2"/>
                </a:solidFill>
                <a:latin typeface="+mj-lt"/>
              </a:rPr>
              <a:t>“I see you have been thinking about this a lot”</a:t>
            </a:r>
          </a:p>
          <a:p>
            <a:pPr lvl="1">
              <a:buFont typeface="Wingdings" panose="05000000000000000000" pitchFamily="2" charset="2"/>
              <a:buChar char="§"/>
            </a:pPr>
            <a:r>
              <a:rPr lang="en-US" sz="2000" dirty="0">
                <a:solidFill>
                  <a:schemeClr val="tx2"/>
                </a:solidFill>
                <a:latin typeface="+mj-lt"/>
              </a:rPr>
              <a:t>Encourage discussion. Don’t shut them down</a:t>
            </a:r>
          </a:p>
          <a:p>
            <a:r>
              <a:rPr lang="en-US" sz="2000" dirty="0">
                <a:solidFill>
                  <a:schemeClr val="tx2"/>
                </a:solidFill>
                <a:latin typeface="+mj-lt"/>
              </a:rPr>
              <a:t>Ask Questions</a:t>
            </a:r>
          </a:p>
          <a:p>
            <a:pPr lvl="1">
              <a:buFont typeface="Wingdings" panose="05000000000000000000" pitchFamily="2" charset="2"/>
              <a:buChar char="§"/>
            </a:pPr>
            <a:r>
              <a:rPr lang="en-US" sz="2000" dirty="0">
                <a:solidFill>
                  <a:schemeClr val="tx2"/>
                </a:solidFill>
                <a:latin typeface="+mj-lt"/>
              </a:rPr>
              <a:t>“Tell me where you heard about this information”</a:t>
            </a:r>
          </a:p>
          <a:p>
            <a:pPr lvl="1">
              <a:buFont typeface="Wingdings" panose="05000000000000000000" pitchFamily="2" charset="2"/>
              <a:buChar char="§"/>
            </a:pPr>
            <a:r>
              <a:rPr lang="en-US" sz="2000" dirty="0">
                <a:solidFill>
                  <a:schemeClr val="tx2"/>
                </a:solidFill>
                <a:latin typeface="+mj-lt"/>
              </a:rPr>
              <a:t>“Do you trust the source?”</a:t>
            </a:r>
          </a:p>
          <a:p>
            <a:r>
              <a:rPr lang="en-US" sz="2000" dirty="0">
                <a:solidFill>
                  <a:schemeClr val="tx2"/>
                </a:solidFill>
                <a:latin typeface="+mj-lt"/>
              </a:rPr>
              <a:t>Never be condescending, this is a person who is trusting you to have a conversation. Avoid using strongly negative words like “No” or judgmental responses like “That’s crazy!”</a:t>
            </a:r>
          </a:p>
          <a:p>
            <a:r>
              <a:rPr lang="en-US" sz="2000" dirty="0">
                <a:solidFill>
                  <a:schemeClr val="tx2"/>
                </a:solidFill>
                <a:latin typeface="+mj-lt"/>
              </a:rPr>
              <a:t>Offer to trade sources. “This is where I get my information…” </a:t>
            </a:r>
          </a:p>
          <a:p>
            <a:r>
              <a:rPr lang="en-US" sz="2000" dirty="0">
                <a:solidFill>
                  <a:schemeClr val="tx2"/>
                </a:solidFill>
                <a:latin typeface="+mj-lt"/>
              </a:rPr>
              <a:t>Explain what you know medically and where you found the information</a:t>
            </a:r>
          </a:p>
          <a:p>
            <a:pPr lvl="1">
              <a:buFont typeface="Wingdings" panose="05000000000000000000" pitchFamily="2" charset="2"/>
              <a:buChar char="§"/>
            </a:pPr>
            <a:r>
              <a:rPr lang="en-US" sz="2000" dirty="0">
                <a:solidFill>
                  <a:schemeClr val="tx2"/>
                </a:solidFill>
                <a:latin typeface="+mj-lt"/>
              </a:rPr>
              <a:t>“That is a good question, let’s talk that through.”</a:t>
            </a:r>
          </a:p>
          <a:p>
            <a:r>
              <a:rPr lang="en-US" sz="2000" dirty="0">
                <a:solidFill>
                  <a:schemeClr val="tx2"/>
                </a:solidFill>
                <a:latin typeface="+mj-lt"/>
              </a:rPr>
              <a:t>Again, the point is </a:t>
            </a:r>
            <a:r>
              <a:rPr lang="en-US" sz="2000" u="sng" dirty="0">
                <a:solidFill>
                  <a:schemeClr val="tx2"/>
                </a:solidFill>
                <a:latin typeface="+mj-lt"/>
              </a:rPr>
              <a:t>not</a:t>
            </a:r>
            <a:r>
              <a:rPr lang="en-US" sz="2000" dirty="0">
                <a:solidFill>
                  <a:schemeClr val="tx2"/>
                </a:solidFill>
                <a:latin typeface="+mj-lt"/>
              </a:rPr>
              <a:t> to prove them wrong</a:t>
            </a:r>
          </a:p>
          <a:p>
            <a:pPr marL="0" indent="0">
              <a:buNone/>
            </a:pPr>
            <a:endParaRPr lang="en-US" sz="2000" dirty="0">
              <a:solidFill>
                <a:schemeClr val="tx2"/>
              </a:solidFill>
            </a:endParaRPr>
          </a:p>
          <a:p>
            <a:pPr marL="0" indent="0">
              <a:buNone/>
            </a:pPr>
            <a:r>
              <a:rPr lang="en-US" sz="2000" dirty="0" err="1">
                <a:solidFill>
                  <a:schemeClr val="tx2"/>
                </a:solidFill>
              </a:rPr>
              <a:t>EChO</a:t>
            </a:r>
            <a:r>
              <a:rPr lang="en-US" sz="2000" dirty="0">
                <a:solidFill>
                  <a:schemeClr val="tx2"/>
                </a:solidFill>
              </a:rPr>
              <a:t>: </a:t>
            </a:r>
          </a:p>
        </p:txBody>
      </p:sp>
      <p:pic>
        <p:nvPicPr>
          <p:cNvPr id="4" name="Picture 3">
            <a:extLst>
              <a:ext uri="{FF2B5EF4-FFF2-40B4-BE49-F238E27FC236}">
                <a16:creationId xmlns:a16="http://schemas.microsoft.com/office/drawing/2014/main" id="{766949CA-E0FA-BA44-8110-F98E9F78CADF}"/>
              </a:ext>
            </a:extLst>
          </p:cNvPr>
          <p:cNvPicPr>
            <a:picLocks noChangeAspect="1"/>
          </p:cNvPicPr>
          <p:nvPr/>
        </p:nvPicPr>
        <p:blipFill>
          <a:blip r:embed="rId2"/>
          <a:stretch>
            <a:fillRect/>
          </a:stretch>
        </p:blipFill>
        <p:spPr>
          <a:xfrm>
            <a:off x="8014777" y="375427"/>
            <a:ext cx="3817494" cy="2918361"/>
          </a:xfrm>
          <a:prstGeom prst="rect">
            <a:avLst/>
          </a:prstGeom>
        </p:spPr>
      </p:pic>
    </p:spTree>
    <p:extLst>
      <p:ext uri="{BB962C8B-B14F-4D97-AF65-F5344CB8AC3E}">
        <p14:creationId xmlns:p14="http://schemas.microsoft.com/office/powerpoint/2010/main" val="83074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FF12E-48FF-2D42-9978-4675C3AB3C7E}"/>
              </a:ext>
            </a:extLst>
          </p:cNvPr>
          <p:cNvSpPr>
            <a:spLocks noGrp="1"/>
          </p:cNvSpPr>
          <p:nvPr>
            <p:ph type="title"/>
          </p:nvPr>
        </p:nvSpPr>
        <p:spPr>
          <a:xfrm>
            <a:off x="226090" y="1274075"/>
            <a:ext cx="3542266" cy="4461163"/>
          </a:xfrm>
        </p:spPr>
        <p:txBody>
          <a:bodyPr>
            <a:normAutofit/>
          </a:bodyPr>
          <a:lstStyle/>
          <a:p>
            <a:r>
              <a:rPr lang="en-US" dirty="0">
                <a:solidFill>
                  <a:srgbClr val="FFFFFF"/>
                </a:solidFill>
              </a:rPr>
              <a:t>Realistic expectations for a COVID 19 vaccine conversation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6EBA8D-3D3B-0C4B-830B-920402933088}"/>
              </a:ext>
            </a:extLst>
          </p:cNvPr>
          <p:cNvSpPr>
            <a:spLocks noGrp="1"/>
          </p:cNvSpPr>
          <p:nvPr>
            <p:ph idx="1"/>
          </p:nvPr>
        </p:nvSpPr>
        <p:spPr>
          <a:xfrm>
            <a:off x="4447308" y="164123"/>
            <a:ext cx="6906491" cy="6998677"/>
          </a:xfrm>
        </p:spPr>
        <p:txBody>
          <a:bodyPr anchor="ctr">
            <a:normAutofit/>
          </a:bodyPr>
          <a:lstStyle/>
          <a:p>
            <a:r>
              <a:rPr lang="en-US" sz="2000" dirty="0"/>
              <a:t>The COVID 19 pandemic is still stressful, anxiety producing, and apprehension is expected</a:t>
            </a:r>
          </a:p>
          <a:p>
            <a:r>
              <a:rPr lang="en-US" sz="2000" dirty="0"/>
              <a:t>Resistance to change is normal</a:t>
            </a:r>
          </a:p>
          <a:p>
            <a:pPr lvl="1">
              <a:buFont typeface="Wingdings" panose="05000000000000000000" pitchFamily="2" charset="2"/>
              <a:buChar char="§"/>
            </a:pPr>
            <a:r>
              <a:rPr lang="en-US" sz="2000" dirty="0"/>
              <a:t>People can have feeling of fear and uncertainty</a:t>
            </a:r>
          </a:p>
          <a:p>
            <a:pPr lvl="1">
              <a:buFont typeface="Wingdings" panose="05000000000000000000" pitchFamily="2" charset="2"/>
              <a:buChar char="§"/>
            </a:pPr>
            <a:r>
              <a:rPr lang="en-US" sz="2000" dirty="0"/>
              <a:t>Avoid getting into a dueling match, “I am right and you are wrong”</a:t>
            </a:r>
          </a:p>
          <a:p>
            <a:pPr lvl="1">
              <a:buFont typeface="Wingdings" panose="05000000000000000000" pitchFamily="2" charset="2"/>
              <a:buChar char="§"/>
            </a:pPr>
            <a:r>
              <a:rPr lang="en-US" sz="2000" dirty="0"/>
              <a:t>Instead, invite people to explore their own sources of resistance rather then confronting them</a:t>
            </a:r>
          </a:p>
          <a:p>
            <a:pPr lvl="1">
              <a:buFont typeface="Wingdings" panose="05000000000000000000" pitchFamily="2" charset="2"/>
              <a:buChar char="§"/>
            </a:pPr>
            <a:r>
              <a:rPr lang="en-US" sz="2000" dirty="0"/>
              <a:t>See resistance as an opportunity for exploration</a:t>
            </a:r>
          </a:p>
          <a:p>
            <a:r>
              <a:rPr lang="en-US" sz="2000" dirty="0"/>
              <a:t>Understand different communities may have different relationships to vaccination</a:t>
            </a:r>
          </a:p>
          <a:p>
            <a:pPr lvl="1">
              <a:buFont typeface="Wingdings" panose="05000000000000000000" pitchFamily="2" charset="2"/>
              <a:buChar char="§"/>
            </a:pPr>
            <a:r>
              <a:rPr lang="en-US" sz="2000" dirty="0"/>
              <a:t>Show up ready to acknowledge and respect people’s lived experiences</a:t>
            </a:r>
          </a:p>
          <a:p>
            <a:pPr>
              <a:buFont typeface="Wingdings" panose="05000000000000000000" pitchFamily="2" charset="2"/>
              <a:buChar char="§"/>
            </a:pPr>
            <a:r>
              <a:rPr lang="en-US" sz="2000" dirty="0"/>
              <a:t>COVID 19 Vaccine Safety is still a significant concern</a:t>
            </a:r>
          </a:p>
          <a:p>
            <a:pPr lvl="1">
              <a:lnSpc>
                <a:spcPct val="100000"/>
              </a:lnSpc>
            </a:pPr>
            <a:r>
              <a:rPr lang="en-US" sz="1600" b="1" dirty="0"/>
              <a:t>lack of confidence in vaccine safety was cited as the most common single factor for peoples COVID 19 vaccine hesitancy (July 29,2021)</a:t>
            </a:r>
            <a:endParaRPr lang="en-US" sz="1600" dirty="0"/>
          </a:p>
          <a:p>
            <a:pPr marL="0" indent="0">
              <a:buNone/>
            </a:pPr>
            <a:br>
              <a:rPr lang="en-US" sz="1300" b="1" dirty="0"/>
            </a:br>
            <a:r>
              <a:rPr lang="en-US" sz="1100" dirty="0"/>
              <a:t>IHI Conversation Guide to Improve COVID-19 Vaccine Uptake, </a:t>
            </a:r>
            <a:r>
              <a:rPr lang="en-US" sz="1100" b="1" u="sng" dirty="0"/>
              <a:t>h</a:t>
            </a:r>
            <a:r>
              <a:rPr lang="en-US" sz="1100" b="1" u="sng" dirty="0">
                <a:hlinkClick r:id="rId2"/>
              </a:rPr>
              <a:t>ttp://www.ihi.org/resources/Pages/Tools/conversation-guide-to-improve-COVID-19-vaccine-uptake.aspx</a:t>
            </a:r>
            <a:br>
              <a:rPr lang="en-US" sz="1100" b="1" dirty="0"/>
            </a:br>
            <a:endParaRPr lang="en-US" sz="1100" b="1" dirty="0"/>
          </a:p>
          <a:p>
            <a:pPr marL="0" indent="0">
              <a:buNone/>
            </a:pPr>
            <a:r>
              <a:rPr lang="en-US" sz="1100" dirty="0"/>
              <a:t>https://</a:t>
            </a:r>
            <a:r>
              <a:rPr lang="en-US" sz="1100" dirty="0" err="1"/>
              <a:t>catalyst.nejm.org</a:t>
            </a:r>
            <a:r>
              <a:rPr lang="en-US" sz="1100" dirty="0"/>
              <a:t>/</a:t>
            </a:r>
            <a:r>
              <a:rPr lang="en-US" sz="1100" dirty="0" err="1"/>
              <a:t>doi</a:t>
            </a:r>
            <a:r>
              <a:rPr lang="en-US" sz="1100" dirty="0"/>
              <a:t>/full/10.1056/CAT.21.0162</a:t>
            </a:r>
          </a:p>
          <a:p>
            <a:pPr marL="0" indent="0">
              <a:buNone/>
            </a:pPr>
            <a:endParaRPr lang="en-US" sz="1300" dirty="0"/>
          </a:p>
        </p:txBody>
      </p:sp>
    </p:spTree>
    <p:extLst>
      <p:ext uri="{BB962C8B-B14F-4D97-AF65-F5344CB8AC3E}">
        <p14:creationId xmlns:p14="http://schemas.microsoft.com/office/powerpoint/2010/main" val="306560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04019-4110-FC49-AC9E-580575286BF5}"/>
              </a:ext>
            </a:extLst>
          </p:cNvPr>
          <p:cNvSpPr>
            <a:spLocks noGrp="1"/>
          </p:cNvSpPr>
          <p:nvPr>
            <p:ph type="title"/>
          </p:nvPr>
        </p:nvSpPr>
        <p:spPr>
          <a:xfrm>
            <a:off x="286783" y="1153571"/>
            <a:ext cx="3602359" cy="4461163"/>
          </a:xfrm>
        </p:spPr>
        <p:txBody>
          <a:bodyPr>
            <a:normAutofit/>
          </a:bodyPr>
          <a:lstStyle/>
          <a:p>
            <a:r>
              <a:rPr lang="en-US" sz="4000" dirty="0">
                <a:solidFill>
                  <a:srgbClr val="FFFFFF"/>
                </a:solidFill>
              </a:rPr>
              <a:t>What are the current barriers to COVID 19 vaccination for PALTC Staff?</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D409B2-027D-5043-8D09-50457DDCEAAA}"/>
              </a:ext>
            </a:extLst>
          </p:cNvPr>
          <p:cNvSpPr>
            <a:spLocks noGrp="1"/>
          </p:cNvSpPr>
          <p:nvPr>
            <p:ph idx="1"/>
          </p:nvPr>
        </p:nvSpPr>
        <p:spPr>
          <a:xfrm>
            <a:off x="4447308" y="185738"/>
            <a:ext cx="7024256" cy="6543308"/>
          </a:xfrm>
        </p:spPr>
        <p:txBody>
          <a:bodyPr anchor="ctr">
            <a:normAutofit lnSpcReduction="10000"/>
          </a:bodyPr>
          <a:lstStyle/>
          <a:p>
            <a:r>
              <a:rPr lang="en-US" sz="2000" dirty="0"/>
              <a:t>It is not needed: “I survived working through the COVID 19 pandemic and I was fine!”</a:t>
            </a:r>
          </a:p>
          <a:p>
            <a:r>
              <a:rPr lang="en-US" sz="2000" dirty="0"/>
              <a:t>It is my choice</a:t>
            </a:r>
          </a:p>
          <a:p>
            <a:r>
              <a:rPr lang="en-US" sz="2000" dirty="0"/>
              <a:t>I am sure I already had COVID 19 / I already had the infection: So why do I need the vaccine?</a:t>
            </a:r>
          </a:p>
          <a:p>
            <a:r>
              <a:rPr lang="en-US" sz="2000" dirty="0"/>
              <a:t>I want to have children, I don’t want to risk my fertility</a:t>
            </a:r>
          </a:p>
          <a:p>
            <a:r>
              <a:rPr lang="en-US" sz="2000" dirty="0"/>
              <a:t>I am afraid of the side effects</a:t>
            </a:r>
          </a:p>
          <a:p>
            <a:r>
              <a:rPr lang="en-US" sz="2000" dirty="0"/>
              <a:t>My family and friends are not getting the vaccine, I trust my peer group</a:t>
            </a:r>
          </a:p>
          <a:p>
            <a:r>
              <a:rPr lang="en-US" sz="2000" dirty="0"/>
              <a:t>You never cared about my health before, I think you just want me to get the vaccine for you, not because you care about me, now it is just about the vaccine Mandate, not about me.</a:t>
            </a:r>
          </a:p>
          <a:p>
            <a:r>
              <a:rPr lang="en-US" sz="2000" dirty="0"/>
              <a:t>I don’t want to risk needing to take time off, losing pay</a:t>
            </a:r>
          </a:p>
          <a:p>
            <a:r>
              <a:rPr lang="en-US" sz="2000" dirty="0"/>
              <a:t>I am now embarrassed to change my mind and get the vaccine. I am going to look like I am caving just because of pressure or a vaccine mandate</a:t>
            </a:r>
          </a:p>
          <a:p>
            <a:r>
              <a:rPr lang="en-US" sz="2000" dirty="0"/>
              <a:t>I still don’t trust that the government is being truthful and that the vaccine is safe</a:t>
            </a:r>
          </a:p>
          <a:p>
            <a:r>
              <a:rPr lang="en-US" sz="2000" dirty="0"/>
              <a:t>Now I don’t trust the COVID 19 vaccine because I am </a:t>
            </a:r>
          </a:p>
          <a:p>
            <a:pPr marL="0" indent="0">
              <a:buNone/>
            </a:pPr>
            <a:r>
              <a:rPr lang="en-US" sz="2000" dirty="0"/>
              <a:t>     being forced to take it.</a:t>
            </a:r>
          </a:p>
        </p:txBody>
      </p:sp>
    </p:spTree>
    <p:extLst>
      <p:ext uri="{BB962C8B-B14F-4D97-AF65-F5344CB8AC3E}">
        <p14:creationId xmlns:p14="http://schemas.microsoft.com/office/powerpoint/2010/main" val="89481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B52AD2F7-82F4-E044-ADD3-EB201B7EAB04}"/>
              </a:ext>
            </a:extLst>
          </p:cNvPr>
          <p:cNvPicPr>
            <a:picLocks noChangeAspect="1"/>
          </p:cNvPicPr>
          <p:nvPr/>
        </p:nvPicPr>
        <p:blipFill rotWithShape="1">
          <a:blip r:embed="rId2"/>
          <a:srcRect l="1955" r="3850"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D3AC8799-24FB-9547-920A-7E155C09AB44}"/>
              </a:ext>
            </a:extLst>
          </p:cNvPr>
          <p:cNvSpPr>
            <a:spLocks noGrp="1"/>
          </p:cNvSpPr>
          <p:nvPr>
            <p:ph idx="1"/>
          </p:nvPr>
        </p:nvSpPr>
        <p:spPr>
          <a:xfrm>
            <a:off x="6235700" y="1044278"/>
            <a:ext cx="5270500" cy="5254922"/>
          </a:xfrm>
        </p:spPr>
        <p:txBody>
          <a:bodyPr anchor="t">
            <a:normAutofit lnSpcReduction="10000"/>
          </a:bodyPr>
          <a:lstStyle/>
          <a:p>
            <a:pPr marL="0" indent="0" algn="ctr">
              <a:buNone/>
            </a:pPr>
            <a:r>
              <a:rPr lang="en-US" sz="4000" dirty="0"/>
              <a:t>You Do Not have to </a:t>
            </a:r>
            <a:r>
              <a:rPr lang="en-US" sz="4000" dirty="0">
                <a:solidFill>
                  <a:srgbClr val="FF0000"/>
                </a:solidFill>
              </a:rPr>
              <a:t>Seal the Deal </a:t>
            </a:r>
            <a:r>
              <a:rPr lang="en-US" sz="4000" dirty="0"/>
              <a:t>at the end of a COVID 19 Vaccine Conversation!</a:t>
            </a:r>
            <a:endParaRPr lang="en-US" sz="1800" dirty="0"/>
          </a:p>
          <a:p>
            <a:pPr marL="457200" lvl="1" indent="0" algn="ctr">
              <a:buNone/>
            </a:pPr>
            <a:endParaRPr lang="en-US" sz="1800" dirty="0"/>
          </a:p>
          <a:p>
            <a:pPr marL="457200" lvl="1" indent="0" algn="ctr">
              <a:buNone/>
            </a:pPr>
            <a:r>
              <a:rPr lang="en-US" sz="3200" dirty="0"/>
              <a:t>Leaving the door open for staff to make their own decision, their own choice, is often more successful, even if there is a vaccine requirement.</a:t>
            </a:r>
          </a:p>
          <a:p>
            <a:pPr marL="457200" lvl="1" indent="0" algn="ctr">
              <a:buNone/>
            </a:pPr>
            <a:endParaRPr lang="en-US" sz="1800" dirty="0"/>
          </a:p>
        </p:txBody>
      </p:sp>
    </p:spTree>
    <p:extLst>
      <p:ext uri="{BB962C8B-B14F-4D97-AF65-F5344CB8AC3E}">
        <p14:creationId xmlns:p14="http://schemas.microsoft.com/office/powerpoint/2010/main" val="18228811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91BD72-AC3F-6E41-BA2F-86242DA93C27}"/>
              </a:ext>
            </a:extLst>
          </p:cNvPr>
          <p:cNvSpPr>
            <a:spLocks noGrp="1"/>
          </p:cNvSpPr>
          <p:nvPr>
            <p:ph type="title"/>
          </p:nvPr>
        </p:nvSpPr>
        <p:spPr>
          <a:xfrm>
            <a:off x="273054" y="2124307"/>
            <a:ext cx="3654177" cy="4220934"/>
          </a:xfrm>
        </p:spPr>
        <p:txBody>
          <a:bodyPr anchor="t">
            <a:normAutofit/>
          </a:bodyPr>
          <a:lstStyle/>
          <a:p>
            <a:r>
              <a:rPr lang="en-US" sz="3600" dirty="0"/>
              <a:t>Side Effects of the Pfizer, </a:t>
            </a:r>
            <a:r>
              <a:rPr lang="en-US" sz="3600" dirty="0" err="1"/>
              <a:t>Moderna</a:t>
            </a:r>
            <a:r>
              <a:rPr lang="en-US" sz="3600" dirty="0"/>
              <a:t> and Johnson &amp; Johnson Vaccines</a:t>
            </a:r>
            <a:br>
              <a:rPr lang="en-US" sz="3600" dirty="0"/>
            </a:br>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73F71AF-5D0C-8B40-9050-6449E5B8E362}"/>
              </a:ext>
            </a:extLst>
          </p:cNvPr>
          <p:cNvSpPr>
            <a:spLocks noGrp="1"/>
          </p:cNvSpPr>
          <p:nvPr>
            <p:ph idx="1"/>
          </p:nvPr>
        </p:nvSpPr>
        <p:spPr>
          <a:xfrm>
            <a:off x="4015048" y="395018"/>
            <a:ext cx="7977290" cy="6000750"/>
          </a:xfrm>
        </p:spPr>
        <p:txBody>
          <a:bodyPr>
            <a:normAutofit/>
          </a:bodyPr>
          <a:lstStyle/>
          <a:p>
            <a:r>
              <a:rPr lang="pt-BR" sz="1800" dirty="0"/>
              <a:t>Short-Term Side Effects—1-2 days after the vaccine:</a:t>
            </a:r>
          </a:p>
          <a:p>
            <a:pPr lvl="1"/>
            <a:r>
              <a:rPr lang="pt-BR" sz="1800" dirty="0" err="1"/>
              <a:t>Fever</a:t>
            </a:r>
            <a:r>
              <a:rPr lang="pt-BR" sz="1800" dirty="0"/>
              <a:t> </a:t>
            </a:r>
          </a:p>
          <a:p>
            <a:pPr lvl="1"/>
            <a:r>
              <a:rPr lang="pt-BR" sz="1800" dirty="0"/>
              <a:t>Fatigue </a:t>
            </a:r>
          </a:p>
          <a:p>
            <a:pPr lvl="1"/>
            <a:r>
              <a:rPr lang="pt-BR" sz="1800" dirty="0" err="1"/>
              <a:t>Headache</a:t>
            </a:r>
            <a:endParaRPr lang="pt-BR" sz="1800" dirty="0"/>
          </a:p>
          <a:p>
            <a:pPr lvl="1"/>
            <a:r>
              <a:rPr lang="pt-BR" sz="1800" dirty="0" err="1"/>
              <a:t>Pain</a:t>
            </a:r>
            <a:r>
              <a:rPr lang="pt-BR" sz="1800" dirty="0"/>
              <a:t> </a:t>
            </a:r>
            <a:r>
              <a:rPr lang="pt-BR" sz="1800" dirty="0" err="1"/>
              <a:t>at</a:t>
            </a:r>
            <a:r>
              <a:rPr lang="pt-BR" sz="1800" dirty="0"/>
              <a:t> </a:t>
            </a:r>
            <a:r>
              <a:rPr lang="pt-BR" sz="1800" dirty="0" err="1"/>
              <a:t>the</a:t>
            </a:r>
            <a:r>
              <a:rPr lang="pt-BR" sz="1800" dirty="0"/>
              <a:t> </a:t>
            </a:r>
            <a:r>
              <a:rPr lang="pt-BR" sz="1800" dirty="0" err="1"/>
              <a:t>injection</a:t>
            </a:r>
            <a:r>
              <a:rPr lang="pt-BR" sz="1800" dirty="0"/>
              <a:t> </a:t>
            </a:r>
            <a:r>
              <a:rPr lang="pt-BR" sz="1800" dirty="0" err="1"/>
              <a:t>sight</a:t>
            </a:r>
            <a:endParaRPr lang="pt-BR" sz="1800" dirty="0"/>
          </a:p>
          <a:p>
            <a:pPr lvl="1"/>
            <a:r>
              <a:rPr lang="en-US" sz="1800" dirty="0"/>
              <a:t>More common after the second dose of the Pfizer and </a:t>
            </a:r>
            <a:r>
              <a:rPr lang="en-US" sz="1800" dirty="0" err="1"/>
              <a:t>Moderna</a:t>
            </a:r>
            <a:r>
              <a:rPr lang="en-US" sz="1800" dirty="0"/>
              <a:t> vaccines</a:t>
            </a:r>
          </a:p>
          <a:p>
            <a:pPr marL="457200" lvl="1" indent="0">
              <a:buNone/>
            </a:pPr>
            <a:r>
              <a:rPr lang="en-US" sz="1800" b="1" dirty="0"/>
              <a:t>These side effects show that the vaccine is working and your body is making antibodies to protect you against a COVID 19 infection</a:t>
            </a:r>
            <a:endParaRPr lang="en-US" sz="1800" dirty="0"/>
          </a:p>
          <a:p>
            <a:r>
              <a:rPr lang="en-US" sz="1800" dirty="0"/>
              <a:t>Risk of Anaphylaxis: </a:t>
            </a:r>
          </a:p>
          <a:p>
            <a:pPr lvl="1"/>
            <a:r>
              <a:rPr lang="en-US" sz="1800" dirty="0"/>
              <a:t>Pfizer: 4.7 cases per million</a:t>
            </a:r>
          </a:p>
          <a:p>
            <a:pPr lvl="1"/>
            <a:r>
              <a:rPr lang="en-US" sz="1800" dirty="0" err="1"/>
              <a:t>Moderna</a:t>
            </a:r>
            <a:r>
              <a:rPr lang="en-US" sz="1800" dirty="0"/>
              <a:t>: 2.5 cases per million</a:t>
            </a:r>
          </a:p>
          <a:p>
            <a:r>
              <a:rPr lang="en-US" sz="1800" dirty="0"/>
              <a:t>Risk of Blood Clots with Johnson &amp; Johnson Vaccine:</a:t>
            </a:r>
          </a:p>
          <a:p>
            <a:pPr lvl="1"/>
            <a:r>
              <a:rPr lang="en-US" sz="1800" dirty="0"/>
              <a:t>1.9 per million doses</a:t>
            </a:r>
          </a:p>
          <a:p>
            <a:pPr lvl="1"/>
            <a:r>
              <a:rPr lang="en-US" sz="1800" dirty="0"/>
              <a:t>7 per million for women &lt; 50 years old</a:t>
            </a:r>
          </a:p>
          <a:p>
            <a:pPr lvl="1"/>
            <a:r>
              <a:rPr lang="en-US" sz="1800" b="1" dirty="0"/>
              <a:t>KEY MESSAGE: The risk of getting a blood clot with a COVID 19 infection is </a:t>
            </a:r>
            <a:r>
              <a:rPr lang="en-US" sz="1800" b="1" u="sng" dirty="0"/>
              <a:t>far greater </a:t>
            </a:r>
            <a:r>
              <a:rPr lang="en-US" sz="1800" b="1" dirty="0"/>
              <a:t>than the risk of a blood clot with the J &amp; J vaccine</a:t>
            </a:r>
            <a:endParaRPr lang="en-US" sz="1800" dirty="0"/>
          </a:p>
          <a:p>
            <a:pPr marL="0" indent="0">
              <a:buNone/>
            </a:pPr>
            <a:endParaRPr lang="en-US" sz="1100" dirty="0"/>
          </a:p>
          <a:p>
            <a:pPr marL="0" indent="0">
              <a:buNone/>
            </a:pPr>
            <a:r>
              <a:rPr lang="en-US" sz="1100" dirty="0"/>
              <a:t>Reports of Anaphylaxis After Receipt of mRNA COVID-19 Vaccines in the US—December 14, 2020-January 18, 2021 </a:t>
            </a:r>
            <a:r>
              <a:rPr lang="en-US" sz="1100" b="1" dirty="0"/>
              <a:t>Published Online:</a:t>
            </a:r>
            <a:r>
              <a:rPr lang="en-US" sz="1100" dirty="0"/>
              <a:t> February 12, 2021. doi:</a:t>
            </a:r>
            <a:r>
              <a:rPr lang="en-US" sz="1100" u="sng" dirty="0">
                <a:hlinkClick r:id="rId2"/>
              </a:rPr>
              <a:t>10.1001/jama.2021.1967</a:t>
            </a:r>
            <a:endParaRPr lang="en-US" sz="1100" u="sng" dirty="0"/>
          </a:p>
          <a:p>
            <a:pPr marL="0" indent="0">
              <a:buNone/>
            </a:pPr>
            <a:r>
              <a:rPr lang="en-US" sz="1100" dirty="0"/>
              <a:t>https://</a:t>
            </a:r>
            <a:r>
              <a:rPr lang="en-US" sz="1100" dirty="0" err="1"/>
              <a:t>www.cdc.gov</a:t>
            </a:r>
            <a:r>
              <a:rPr lang="en-US" sz="1100" dirty="0"/>
              <a:t>/</a:t>
            </a:r>
            <a:r>
              <a:rPr lang="en-US" sz="1100" dirty="0" err="1"/>
              <a:t>mmwr</a:t>
            </a:r>
            <a:r>
              <a:rPr lang="en-US" sz="1100" dirty="0"/>
              <a:t>/volumes/70/</a:t>
            </a:r>
            <a:r>
              <a:rPr lang="en-US" sz="1100" dirty="0" err="1"/>
              <a:t>wr</a:t>
            </a:r>
            <a:r>
              <a:rPr lang="en-US" sz="1100" dirty="0"/>
              <a:t>/mm7017e4.htm?s_cid=mm7017e4_w</a:t>
            </a:r>
          </a:p>
          <a:p>
            <a:pPr marL="0" indent="0">
              <a:buNone/>
            </a:pPr>
            <a:endParaRPr lang="en-US" sz="1100" dirty="0"/>
          </a:p>
          <a:p>
            <a:endParaRPr lang="en-US" sz="11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2307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AF9158-5293-D649-A16E-BE7E4E0F4B80}"/>
              </a:ext>
            </a:extLst>
          </p:cNvPr>
          <p:cNvSpPr>
            <a:spLocks noGrp="1"/>
          </p:cNvSpPr>
          <p:nvPr>
            <p:ph type="title"/>
          </p:nvPr>
        </p:nvSpPr>
        <p:spPr>
          <a:xfrm>
            <a:off x="273054" y="1993597"/>
            <a:ext cx="3671332" cy="3130062"/>
          </a:xfrm>
        </p:spPr>
        <p:txBody>
          <a:bodyPr anchor="t">
            <a:normAutofit/>
          </a:bodyPr>
          <a:lstStyle/>
          <a:p>
            <a:r>
              <a:rPr lang="en-US" sz="3600" dirty="0"/>
              <a:t>Side Effects to the Pfizer, </a:t>
            </a:r>
            <a:r>
              <a:rPr lang="en-US" sz="3600" dirty="0" err="1"/>
              <a:t>Moderna</a:t>
            </a:r>
            <a:r>
              <a:rPr lang="en-US" sz="3600" dirty="0"/>
              <a:t> and Johnson &amp; Johnson Vaccines</a:t>
            </a:r>
            <a:br>
              <a:rPr lang="en-US" sz="3600" dirty="0"/>
            </a:br>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FA4462-156C-5340-AFA5-5C5C5CE9FD97}"/>
              </a:ext>
            </a:extLst>
          </p:cNvPr>
          <p:cNvSpPr>
            <a:spLocks noGrp="1"/>
          </p:cNvSpPr>
          <p:nvPr>
            <p:ph idx="1"/>
          </p:nvPr>
        </p:nvSpPr>
        <p:spPr>
          <a:xfrm>
            <a:off x="3944386" y="288486"/>
            <a:ext cx="8165822" cy="6569514"/>
          </a:xfrm>
        </p:spPr>
        <p:txBody>
          <a:bodyPr>
            <a:normAutofit lnSpcReduction="10000"/>
          </a:bodyPr>
          <a:lstStyle/>
          <a:p>
            <a:r>
              <a:rPr lang="en-US" sz="1800" dirty="0"/>
              <a:t>Myocarditis/Pericarditis with mRNA COVID 19 vaccines:</a:t>
            </a:r>
          </a:p>
          <a:p>
            <a:pPr lvl="1"/>
            <a:r>
              <a:rPr lang="en-US" sz="1800" dirty="0"/>
              <a:t>extremely rare side effect, approx. 4.8 per million</a:t>
            </a:r>
          </a:p>
          <a:p>
            <a:pPr lvl="1"/>
            <a:r>
              <a:rPr lang="en-US" sz="1800" dirty="0"/>
              <a:t>Myocarditis occurred mostly in male adolescents and young adults aged 16 years or older, after the second dose</a:t>
            </a:r>
          </a:p>
          <a:p>
            <a:pPr lvl="1"/>
            <a:r>
              <a:rPr lang="en-US" sz="1800" dirty="0"/>
              <a:t>Pericarditis affected older patients later, after either the first or second dose</a:t>
            </a:r>
          </a:p>
          <a:p>
            <a:pPr lvl="1"/>
            <a:r>
              <a:rPr lang="en-US" sz="1800" dirty="0"/>
              <a:t>myocarditis and pericarditis are much more common </a:t>
            </a:r>
            <a:r>
              <a:rPr lang="en-US" sz="1800" i="1" dirty="0"/>
              <a:t>if you become infected with COVID 19</a:t>
            </a:r>
          </a:p>
          <a:p>
            <a:pPr lvl="1"/>
            <a:r>
              <a:rPr lang="en-US" sz="1800" dirty="0"/>
              <a:t>most often improve quickly</a:t>
            </a:r>
          </a:p>
          <a:p>
            <a:pPr marL="457200" lvl="1" indent="0">
              <a:buNone/>
            </a:pPr>
            <a:r>
              <a:rPr lang="en-US" sz="1300" dirty="0">
                <a:hlinkClick r:id="rId2"/>
              </a:rPr>
              <a:t>https://www.cdc.gov/vaccines/covid-19/clinical-considerations/myocarditis.html</a:t>
            </a:r>
            <a:endParaRPr lang="en-US" sz="1300" dirty="0"/>
          </a:p>
          <a:p>
            <a:pPr marL="457200" lvl="1" indent="0">
              <a:buNone/>
            </a:pPr>
            <a:r>
              <a:rPr lang="en-US" sz="1300" dirty="0">
                <a:hlinkClick r:id="rId3"/>
              </a:rPr>
              <a:t>https://jamanetwork.com/journals/jamacardiology/fullarticle/2781601</a:t>
            </a:r>
            <a:endParaRPr lang="en-US" sz="1300" dirty="0"/>
          </a:p>
          <a:p>
            <a:pPr marL="457200" lvl="1" indent="0">
              <a:buNone/>
            </a:pPr>
            <a:r>
              <a:rPr lang="en-US" sz="1300" dirty="0">
                <a:solidFill>
                  <a:schemeClr val="accent1"/>
                </a:solidFill>
                <a:hlinkClick r:id="rId4"/>
              </a:rPr>
              <a:t>https://jamanetwork.com/journals/jama/fullarticle/2782900?guestAccessKey=f82a068c-369d-4e51-8632-6a21a9bf850b&amp;utm_source=silverchair&amp;utm_medium=email&amp;utm_campaign=article_alert-jama&amp;utm_content=olf&amp;utm_term=080421</a:t>
            </a:r>
            <a:endParaRPr lang="en-US" sz="1300" dirty="0">
              <a:solidFill>
                <a:schemeClr val="accent1"/>
              </a:solidFill>
            </a:endParaRPr>
          </a:p>
          <a:p>
            <a:pPr marL="457200" lvl="1" indent="0">
              <a:buNone/>
            </a:pPr>
            <a:endParaRPr lang="en-US" sz="1800" dirty="0"/>
          </a:p>
          <a:p>
            <a:r>
              <a:rPr lang="en-US" sz="1800" dirty="0"/>
              <a:t>Guillain-Barré Syndrome risk with Johnson &amp; Johnson vaccine:</a:t>
            </a:r>
          </a:p>
          <a:p>
            <a:pPr lvl="1"/>
            <a:r>
              <a:rPr lang="en-US" sz="1800" dirty="0"/>
              <a:t>EUA Fact Sheet: increased risk of Guillain-Barré syndrome during the 42 days following vaccination</a:t>
            </a:r>
          </a:p>
          <a:p>
            <a:pPr lvl="1"/>
            <a:r>
              <a:rPr lang="en-US" sz="1800" dirty="0">
                <a:hlinkClick r:id="rId5"/>
              </a:rPr>
              <a:t>https://jamanetwork.com/journals/jamaneurology/fullarticle/2783708</a:t>
            </a:r>
          </a:p>
          <a:p>
            <a:pPr lvl="1"/>
            <a:r>
              <a:rPr lang="en-US" sz="1800" dirty="0">
                <a:hlinkClick r:id="rId5"/>
              </a:rPr>
              <a:t>https://www.fda.gov/media/146304/download</a:t>
            </a:r>
            <a:endParaRPr lang="en-US" sz="1800" dirty="0"/>
          </a:p>
          <a:p>
            <a:pPr lvl="1"/>
            <a:r>
              <a:rPr lang="en-US" sz="1800" dirty="0"/>
              <a:t>Guillain-Barré Syndrome is also associated with COVID 19 Infection</a:t>
            </a:r>
          </a:p>
          <a:p>
            <a:pPr lvl="1"/>
            <a:r>
              <a:rPr lang="en-US" sz="1800" dirty="0"/>
              <a:t>As per the ACIP, GBS occurs mostly within 2 weeks of vaccination, mostly in older men, median age 57</a:t>
            </a:r>
          </a:p>
          <a:p>
            <a:pPr lvl="1"/>
            <a:r>
              <a:rPr lang="en-US" sz="1800" dirty="0">
                <a:solidFill>
                  <a:srgbClr val="0070C0"/>
                </a:solidFill>
              </a:rPr>
              <a:t>https://</a:t>
            </a:r>
            <a:r>
              <a:rPr lang="en-US" sz="1800" dirty="0" err="1">
                <a:solidFill>
                  <a:srgbClr val="0070C0"/>
                </a:solidFill>
              </a:rPr>
              <a:t>www.cdc.gov</a:t>
            </a:r>
            <a:r>
              <a:rPr lang="en-US" sz="1800" dirty="0">
                <a:solidFill>
                  <a:srgbClr val="0070C0"/>
                </a:solidFill>
              </a:rPr>
              <a:t>/vaccines/</a:t>
            </a:r>
            <a:r>
              <a:rPr lang="en-US" sz="1800" dirty="0" err="1">
                <a:solidFill>
                  <a:srgbClr val="0070C0"/>
                </a:solidFill>
              </a:rPr>
              <a:t>acip</a:t>
            </a:r>
            <a:r>
              <a:rPr lang="en-US" sz="1800" dirty="0">
                <a:solidFill>
                  <a:srgbClr val="0070C0"/>
                </a:solidFill>
              </a:rPr>
              <a:t>/meetings/downloads/slides-2021-07/02-COVID-Alimchandani-508.pdf</a:t>
            </a:r>
          </a:p>
          <a:p>
            <a:pPr lvl="1"/>
            <a:r>
              <a:rPr lang="en-US" sz="1800" dirty="0">
                <a:hlinkClick r:id="rId6"/>
              </a:rPr>
              <a:t>https://www.nejm.org/doi/full/10.1056/NEJMc2009191</a:t>
            </a:r>
            <a:endParaRPr lang="en-US" sz="1800" dirty="0"/>
          </a:p>
          <a:p>
            <a:pPr lvl="1"/>
            <a:endParaRPr lang="en-US" sz="14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0006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37E3-D15D-7349-AF87-22918B6CB0D2}"/>
              </a:ext>
            </a:extLst>
          </p:cNvPr>
          <p:cNvSpPr>
            <a:spLocks noGrp="1"/>
          </p:cNvSpPr>
          <p:nvPr>
            <p:ph type="title"/>
          </p:nvPr>
        </p:nvSpPr>
        <p:spPr>
          <a:xfrm>
            <a:off x="643468" y="621792"/>
            <a:ext cx="4989890" cy="3147490"/>
          </a:xfrm>
        </p:spPr>
        <p:txBody>
          <a:bodyPr>
            <a:normAutofit/>
          </a:bodyPr>
          <a:lstStyle/>
          <a:p>
            <a:r>
              <a:rPr lang="en-US" sz="3600" dirty="0"/>
              <a:t>Is the COVID 19 vaccine safe to take if I am pregnant or planning to become pregnant?</a:t>
            </a:r>
            <a:br>
              <a:rPr lang="en-US" sz="3600" dirty="0"/>
            </a:br>
            <a:endParaRPr lang="en-US" sz="3600" dirty="0"/>
          </a:p>
        </p:txBody>
      </p:sp>
      <p:sp>
        <p:nvSpPr>
          <p:cNvPr id="3" name="Content Placeholder 2">
            <a:extLst>
              <a:ext uri="{FF2B5EF4-FFF2-40B4-BE49-F238E27FC236}">
                <a16:creationId xmlns:a16="http://schemas.microsoft.com/office/drawing/2014/main" id="{4F67FE9A-B8A4-B647-B61D-1258677F392E}"/>
              </a:ext>
            </a:extLst>
          </p:cNvPr>
          <p:cNvSpPr>
            <a:spLocks noGrp="1"/>
          </p:cNvSpPr>
          <p:nvPr>
            <p:ph idx="1"/>
          </p:nvPr>
        </p:nvSpPr>
        <p:spPr>
          <a:xfrm>
            <a:off x="5334488" y="571778"/>
            <a:ext cx="6564924" cy="6395008"/>
          </a:xfrm>
          <a:noFill/>
        </p:spPr>
        <p:txBody>
          <a:bodyPr anchor="ctr">
            <a:normAutofit fontScale="92500" lnSpcReduction="10000"/>
          </a:bodyPr>
          <a:lstStyle/>
          <a:p>
            <a:r>
              <a:rPr lang="en-US" sz="2400" dirty="0"/>
              <a:t>Studies show all the COVID 19 vaccines are safe for pregnant women</a:t>
            </a:r>
          </a:p>
          <a:p>
            <a:pPr lvl="1">
              <a:buFont typeface="Wingdings" panose="05000000000000000000" pitchFamily="2" charset="2"/>
              <a:buChar char="§"/>
            </a:pPr>
            <a:r>
              <a:rPr lang="en-US" dirty="0"/>
              <a:t>No increased risk for miscarriage, premature births or other complications </a:t>
            </a:r>
          </a:p>
          <a:p>
            <a:r>
              <a:rPr lang="en-US" sz="2400" dirty="0"/>
              <a:t>CDC recommends COVID 19 vaccination for pregnant women or before pregnancy if possible:</a:t>
            </a:r>
          </a:p>
          <a:p>
            <a:pPr lvl="1"/>
            <a:r>
              <a:rPr lang="en-US" dirty="0"/>
              <a:t>“</a:t>
            </a:r>
            <a:r>
              <a:rPr lang="en-US" sz="2000" dirty="0"/>
              <a:t>Vaccination programs should target women early in pregnancy or before conception, if possible.</a:t>
            </a:r>
            <a:r>
              <a:rPr lang="en-US" dirty="0"/>
              <a:t>”</a:t>
            </a:r>
          </a:p>
          <a:p>
            <a:pPr lvl="1"/>
            <a:r>
              <a:rPr lang="en-US" sz="2200" dirty="0"/>
              <a:t>“CDC analysis of safety data on 2,500 women showed no increased risks of miscarriage for those who received at least one dose of the Pfizer or </a:t>
            </a:r>
            <a:r>
              <a:rPr lang="en-US" sz="2200" dirty="0" err="1"/>
              <a:t>Moderna</a:t>
            </a:r>
            <a:r>
              <a:rPr lang="en-US" sz="2200" dirty="0"/>
              <a:t> vaccine before 20 weeks of pregnancy.”</a:t>
            </a:r>
          </a:p>
          <a:p>
            <a:r>
              <a:rPr lang="en-US" sz="2400" dirty="0"/>
              <a:t>The American College of Obstetricians and Gynecologists and the Society for Maternal-Fetal Medicine recommend COVID-19 shots for all pregnant women</a:t>
            </a:r>
          </a:p>
          <a:p>
            <a:endParaRPr lang="en-US" sz="1200" dirty="0"/>
          </a:p>
          <a:p>
            <a:pPr marL="0" indent="0">
              <a:buNone/>
            </a:pPr>
            <a:endParaRPr lang="en-US" sz="1200" dirty="0"/>
          </a:p>
          <a:p>
            <a:pPr marL="0" indent="0">
              <a:buNone/>
            </a:pPr>
            <a:r>
              <a:rPr lang="en-US" sz="1200" dirty="0">
                <a:hlinkClick r:id="rId2"/>
              </a:rPr>
              <a:t>https://wwwnc.cdc.gov/eid/article/27/10/21-1394_article</a:t>
            </a:r>
            <a:endParaRPr lang="en-US" sz="1200" dirty="0"/>
          </a:p>
          <a:p>
            <a:pPr marL="0" indent="0">
              <a:buNone/>
            </a:pPr>
            <a:r>
              <a:rPr lang="en-US" sz="1200" dirty="0"/>
              <a:t>https://</a:t>
            </a:r>
            <a:r>
              <a:rPr lang="en-US" sz="1200" dirty="0" err="1"/>
              <a:t>www.researchsquare.com</a:t>
            </a:r>
            <a:r>
              <a:rPr lang="en-US" sz="1200" dirty="0"/>
              <a:t>/article/rs-798175/v1</a:t>
            </a:r>
          </a:p>
          <a:p>
            <a:pPr marL="0" indent="0">
              <a:buNone/>
            </a:pPr>
            <a:r>
              <a:rPr lang="en-US" sz="1200" dirty="0"/>
              <a:t>https://</a:t>
            </a:r>
            <a:r>
              <a:rPr lang="en-US" sz="1200" dirty="0" err="1"/>
              <a:t>www.acog.org</a:t>
            </a:r>
            <a:r>
              <a:rPr lang="en-US" sz="1200" dirty="0"/>
              <a:t>/covid-19/covid-19-vaccines-and-pregnancy-conversation-guide-for-clinicians</a:t>
            </a:r>
          </a:p>
          <a:p>
            <a:pPr marL="0" indent="0">
              <a:buNone/>
            </a:pPr>
            <a:endParaRPr lang="en-US" sz="17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5530"/>
          <a:stretch/>
        </p:blipFill>
        <p:spPr>
          <a:xfrm>
            <a:off x="1496467" y="3088544"/>
            <a:ext cx="3283891" cy="3343493"/>
          </a:xfrm>
          <a:prstGeom prst="rect">
            <a:avLst/>
          </a:prstGeom>
        </p:spPr>
      </p:pic>
    </p:spTree>
    <p:extLst>
      <p:ext uri="{BB962C8B-B14F-4D97-AF65-F5344CB8AC3E}">
        <p14:creationId xmlns:p14="http://schemas.microsoft.com/office/powerpoint/2010/main" val="325433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EC5A1-0B50-8F43-9954-9A180F4B8939}"/>
              </a:ext>
            </a:extLst>
          </p:cNvPr>
          <p:cNvSpPr>
            <a:spLocks noGrp="1"/>
          </p:cNvSpPr>
          <p:nvPr>
            <p:ph type="title"/>
          </p:nvPr>
        </p:nvSpPr>
        <p:spPr>
          <a:xfrm>
            <a:off x="726730" y="2055207"/>
            <a:ext cx="3687233" cy="3557056"/>
          </a:xfrm>
        </p:spPr>
        <p:txBody>
          <a:bodyPr anchor="t">
            <a:normAutofit/>
          </a:bodyPr>
          <a:lstStyle/>
          <a:p>
            <a:pPr algn="ctr"/>
            <a:r>
              <a:rPr lang="en-US" sz="3600" dirty="0"/>
              <a:t>Does the COVID 19 vaccine cause sterility or infertility?</a:t>
            </a:r>
            <a:br>
              <a:rPr lang="en-US" sz="3600" dirty="0"/>
            </a:br>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B26553F-B0FF-504F-A383-974FE6094A36}"/>
              </a:ext>
            </a:extLst>
          </p:cNvPr>
          <p:cNvSpPr>
            <a:spLocks noGrp="1"/>
          </p:cNvSpPr>
          <p:nvPr>
            <p:ph idx="1"/>
          </p:nvPr>
        </p:nvSpPr>
        <p:spPr>
          <a:xfrm>
            <a:off x="4413962" y="1245737"/>
            <a:ext cx="7143037" cy="4954845"/>
          </a:xfrm>
        </p:spPr>
        <p:txBody>
          <a:bodyPr>
            <a:normAutofit fontScale="92500"/>
          </a:bodyPr>
          <a:lstStyle/>
          <a:p>
            <a:r>
              <a:rPr lang="en-US" sz="2400" dirty="0"/>
              <a:t>“</a:t>
            </a:r>
            <a:r>
              <a:rPr lang="en-US" sz="2400" b="1" dirty="0"/>
              <a:t>There's no evidence or even biologic plausibility that COVID 19 vaccines cause infertility in either men or women” – </a:t>
            </a:r>
            <a:r>
              <a:rPr lang="en-US" sz="2400" dirty="0"/>
              <a:t>Denise J. Jamieson, MD, MPH, professor and chair, Department of Gynecology &amp; Obstetrics, Emory University School of Medicine; member, ACOG Practice Advisory on COVID-19 Vaccines and Pregnancy</a:t>
            </a:r>
          </a:p>
          <a:p>
            <a:endParaRPr lang="en-US" sz="2400" dirty="0"/>
          </a:p>
          <a:p>
            <a:r>
              <a:rPr lang="en-US" sz="2400" dirty="0"/>
              <a:t>People who have received any of the 3 COVID 19 vaccines have not had any increased complications with pregnancy compared to before the pandemic began</a:t>
            </a:r>
          </a:p>
          <a:p>
            <a:pPr marL="0" indent="0">
              <a:buNone/>
            </a:pPr>
            <a:endParaRPr lang="en-US" sz="2000" dirty="0"/>
          </a:p>
          <a:p>
            <a:pPr marL="0" indent="0">
              <a:buNone/>
            </a:pPr>
            <a:endParaRPr lang="en-US" sz="1200" dirty="0"/>
          </a:p>
          <a:p>
            <a:pPr marL="0" indent="0">
              <a:buNone/>
            </a:pPr>
            <a:endParaRPr lang="en-US" sz="1200" dirty="0"/>
          </a:p>
          <a:p>
            <a:pPr marL="0" indent="0">
              <a:buNone/>
            </a:pPr>
            <a:r>
              <a:rPr lang="en-US" sz="1200" dirty="0">
                <a:hlinkClick r:id="rId2"/>
              </a:rPr>
              <a:t>https://www.ama-assn.org/delivering-care/population-care/denise-jamieson-md-mph-covid-19-vaccines-during-pregnancy</a:t>
            </a:r>
            <a:endParaRPr lang="en-US" sz="1200" dirty="0"/>
          </a:p>
          <a:p>
            <a:pPr marL="0" indent="0">
              <a:buNone/>
            </a:pPr>
            <a:endParaRPr lang="en-US" sz="1200" dirty="0"/>
          </a:p>
          <a:p>
            <a:endParaRPr lang="en-US"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059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5A57D-1917-D447-A813-E86BBD1FF91F}"/>
              </a:ext>
            </a:extLst>
          </p:cNvPr>
          <p:cNvSpPr>
            <a:spLocks noGrp="1"/>
          </p:cNvSpPr>
          <p:nvPr>
            <p:ph type="title"/>
          </p:nvPr>
        </p:nvSpPr>
        <p:spPr>
          <a:xfrm>
            <a:off x="2857500" y="302187"/>
            <a:ext cx="7617597" cy="869392"/>
          </a:xfrm>
        </p:spPr>
        <p:txBody>
          <a:bodyPr anchor="b">
            <a:normAutofit/>
          </a:bodyPr>
          <a:lstStyle/>
          <a:p>
            <a:r>
              <a:rPr lang="en-US" b="1" dirty="0"/>
              <a:t>What about Incentives?</a:t>
            </a:r>
          </a:p>
        </p:txBody>
      </p:sp>
      <p:pic>
        <p:nvPicPr>
          <p:cNvPr id="4" name="Picture 3">
            <a:extLst>
              <a:ext uri="{FF2B5EF4-FFF2-40B4-BE49-F238E27FC236}">
                <a16:creationId xmlns:a16="http://schemas.microsoft.com/office/drawing/2014/main" id="{1C958CA4-506F-9541-AC93-D6C523753CEB}"/>
              </a:ext>
            </a:extLst>
          </p:cNvPr>
          <p:cNvPicPr>
            <a:picLocks noChangeAspect="1"/>
          </p:cNvPicPr>
          <p:nvPr/>
        </p:nvPicPr>
        <p:blipFill>
          <a:blip r:embed="rId2"/>
          <a:stretch>
            <a:fillRect/>
          </a:stretch>
        </p:blipFill>
        <p:spPr>
          <a:xfrm>
            <a:off x="382330" y="1473766"/>
            <a:ext cx="3876165" cy="3529784"/>
          </a:xfrm>
          <a:prstGeom prst="rect">
            <a:avLst/>
          </a:prstGeom>
        </p:spPr>
      </p:pic>
      <p:sp>
        <p:nvSpPr>
          <p:cNvPr id="3" name="Content Placeholder 2">
            <a:extLst>
              <a:ext uri="{FF2B5EF4-FFF2-40B4-BE49-F238E27FC236}">
                <a16:creationId xmlns:a16="http://schemas.microsoft.com/office/drawing/2014/main" id="{3A8469B8-D70F-4040-941C-AF3628C50B80}"/>
              </a:ext>
            </a:extLst>
          </p:cNvPr>
          <p:cNvSpPr>
            <a:spLocks noGrp="1"/>
          </p:cNvSpPr>
          <p:nvPr>
            <p:ph idx="1"/>
          </p:nvPr>
        </p:nvSpPr>
        <p:spPr>
          <a:xfrm>
            <a:off x="4521200" y="1473766"/>
            <a:ext cx="7288470" cy="4685734"/>
          </a:xfrm>
        </p:spPr>
        <p:txBody>
          <a:bodyPr anchor="t">
            <a:normAutofit lnSpcReduction="10000"/>
          </a:bodyPr>
          <a:lstStyle/>
          <a:p>
            <a:r>
              <a:rPr lang="en-US" sz="2200" dirty="0"/>
              <a:t>They can be helpful but are much more effective if they make sense</a:t>
            </a:r>
          </a:p>
          <a:p>
            <a:pPr lvl="1"/>
            <a:r>
              <a:rPr lang="en-US" sz="2200" dirty="0"/>
              <a:t>Paid time off to get the vaccine</a:t>
            </a:r>
          </a:p>
          <a:p>
            <a:pPr lvl="1"/>
            <a:r>
              <a:rPr lang="en-US" sz="2200" dirty="0"/>
              <a:t>Paid time off if the person has a side effect</a:t>
            </a:r>
          </a:p>
          <a:p>
            <a:pPr lvl="1"/>
            <a:r>
              <a:rPr lang="en-US" sz="2200" dirty="0"/>
              <a:t>Bounce PTO, an acknowledgement of long hours worked</a:t>
            </a:r>
          </a:p>
          <a:p>
            <a:r>
              <a:rPr lang="en-US" sz="2200" dirty="0"/>
              <a:t>Staff also state that they would like to </a:t>
            </a:r>
            <a:r>
              <a:rPr lang="en-US" sz="2200" b="1" dirty="0"/>
              <a:t>be acknowledged</a:t>
            </a:r>
            <a:r>
              <a:rPr lang="en-US" sz="2200" dirty="0"/>
              <a:t> that they are doing their part to keep their community and residents safe</a:t>
            </a:r>
          </a:p>
          <a:p>
            <a:r>
              <a:rPr lang="en-US" sz="2200" dirty="0"/>
              <a:t>Ironically, the Ohio lottery incentive did not significantly increase adult COVID-19 vaccination rates</a:t>
            </a:r>
          </a:p>
          <a:p>
            <a:pPr marL="0" indent="0">
              <a:buNone/>
            </a:pPr>
            <a:endParaRPr lang="en-US" sz="1800" dirty="0"/>
          </a:p>
          <a:p>
            <a:pPr marL="0" indent="0">
              <a:buNone/>
            </a:pPr>
            <a:r>
              <a:rPr lang="en-US" sz="1100" dirty="0"/>
              <a:t>Invest in Trust: A Guide for Building COVID-19 Vaccine Trust and Increasing Vaccination Rates among CNAs. AHRQ,  https://</a:t>
            </a:r>
            <a:r>
              <a:rPr lang="en-US" sz="1100" dirty="0" err="1"/>
              <a:t>www.ahrq.gov</a:t>
            </a:r>
            <a:r>
              <a:rPr lang="en-US" sz="1100" dirty="0"/>
              <a:t>/nursing-home/materials/prevention/vaccine-</a:t>
            </a:r>
            <a:r>
              <a:rPr lang="en-US" sz="1100" dirty="0" err="1"/>
              <a:t>trust.html</a:t>
            </a:r>
            <a:endParaRPr lang="en-US" sz="1100" dirty="0"/>
          </a:p>
          <a:p>
            <a:pPr marL="0" indent="0">
              <a:buNone/>
            </a:pPr>
            <a:r>
              <a:rPr lang="en-US" sz="1100" dirty="0"/>
              <a:t>Lottery-Based Incentive in Ohio and COVID-19 Vaccination Rates, July 2,2021: https://</a:t>
            </a:r>
            <a:r>
              <a:rPr lang="en-US" sz="1100" dirty="0" err="1"/>
              <a:t>jamanetwork.com</a:t>
            </a:r>
            <a:r>
              <a:rPr lang="en-US" sz="1100" dirty="0"/>
              <a:t>/journals/</a:t>
            </a:r>
            <a:r>
              <a:rPr lang="en-US" sz="1100" dirty="0" err="1"/>
              <a:t>jama</a:t>
            </a:r>
            <a:r>
              <a:rPr lang="en-US" sz="1100" dirty="0"/>
              <a:t>/</a:t>
            </a:r>
            <a:r>
              <a:rPr lang="en-US" sz="1100" dirty="0" err="1"/>
              <a:t>fullarticle</a:t>
            </a:r>
            <a:r>
              <a:rPr lang="en-US" sz="1100" dirty="0"/>
              <a:t>/2781792?resultClick=1</a:t>
            </a:r>
          </a:p>
          <a:p>
            <a:pPr marL="0" indent="0">
              <a:buNone/>
            </a:pPr>
            <a:endParaRPr lang="en-US" sz="1100" dirty="0"/>
          </a:p>
        </p:txBody>
      </p:sp>
      <p:sp>
        <p:nvSpPr>
          <p:cNvPr id="20" name="Rectangle 1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56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2D31C-B850-2E4E-B3FB-0768428DD562}"/>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What can we do now?</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F29301F-6A39-524A-98EA-D3E7F5C413AA}"/>
              </a:ext>
            </a:extLst>
          </p:cNvPr>
          <p:cNvSpPr>
            <a:spLocks noGrp="1"/>
          </p:cNvSpPr>
          <p:nvPr>
            <p:ph idx="1"/>
          </p:nvPr>
        </p:nvSpPr>
        <p:spPr>
          <a:xfrm>
            <a:off x="5896765" y="711200"/>
            <a:ext cx="5257799" cy="5829300"/>
          </a:xfrm>
        </p:spPr>
        <p:txBody>
          <a:bodyPr anchor="t">
            <a:normAutofit fontScale="92500" lnSpcReduction="20000"/>
          </a:bodyPr>
          <a:lstStyle/>
          <a:p>
            <a:pPr marL="0" indent="0" algn="ctr">
              <a:buNone/>
            </a:pPr>
            <a:r>
              <a:rPr lang="en-US" b="1" dirty="0"/>
              <a:t>Activate People’s AGENCY!</a:t>
            </a:r>
          </a:p>
          <a:p>
            <a:pPr marL="0" indent="0" algn="ctr">
              <a:buNone/>
            </a:pPr>
            <a:endParaRPr lang="en-US" sz="2000" dirty="0"/>
          </a:p>
          <a:p>
            <a:r>
              <a:rPr lang="en-US" sz="2400" dirty="0"/>
              <a:t>Agency is the ability of an individual or group to </a:t>
            </a:r>
            <a:r>
              <a:rPr lang="en-US" sz="2400" b="1" dirty="0"/>
              <a:t>Choose</a:t>
            </a:r>
            <a:r>
              <a:rPr lang="en-US" sz="2400" dirty="0"/>
              <a:t> to act with purpose</a:t>
            </a:r>
          </a:p>
          <a:p>
            <a:r>
              <a:rPr lang="en-US" sz="2400" dirty="0"/>
              <a:t>Need both </a:t>
            </a:r>
            <a:r>
              <a:rPr lang="en-US" sz="2400" b="1" dirty="0"/>
              <a:t>Power</a:t>
            </a:r>
            <a:r>
              <a:rPr lang="en-US" sz="2400" dirty="0"/>
              <a:t> and </a:t>
            </a:r>
            <a:r>
              <a:rPr lang="en-US" sz="2400" b="1" dirty="0"/>
              <a:t>Courage</a:t>
            </a:r>
          </a:p>
          <a:p>
            <a:pPr lvl="1">
              <a:buFont typeface="Wingdings" panose="05000000000000000000" pitchFamily="2" charset="2"/>
              <a:buChar char="§"/>
            </a:pPr>
            <a:r>
              <a:rPr lang="en-US" dirty="0"/>
              <a:t>Courage to act in the face of difficulty or uncertainty</a:t>
            </a:r>
          </a:p>
          <a:p>
            <a:r>
              <a:rPr lang="en-US" sz="2400" dirty="0"/>
              <a:t>Understand each person has their own agency to make their own choice</a:t>
            </a:r>
          </a:p>
          <a:p>
            <a:pPr lvl="1"/>
            <a:r>
              <a:rPr lang="en-US" sz="2000" dirty="0"/>
              <a:t>Personalize the conversation, Talk about why the person is important to the residents and the facility, </a:t>
            </a:r>
          </a:p>
          <a:p>
            <a:r>
              <a:rPr lang="en-US" sz="2400" dirty="0"/>
              <a:t>Activate someone’s Agency by appealing to their expertise and pride of work (CNAs and nurses have profound expertise)</a:t>
            </a:r>
          </a:p>
          <a:p>
            <a:pPr marL="0" indent="0">
              <a:buNone/>
            </a:pPr>
            <a:endParaRPr lang="en-US" sz="1000" dirty="0"/>
          </a:p>
          <a:p>
            <a:pPr marL="0" indent="0">
              <a:buNone/>
            </a:pPr>
            <a:r>
              <a:rPr lang="en-US" sz="1100" dirty="0"/>
              <a:t>IHI </a:t>
            </a:r>
            <a:r>
              <a:rPr lang="en-US" sz="1100" dirty="0">
                <a:solidFill>
                  <a:schemeClr val="dk1"/>
                </a:solidFill>
              </a:rPr>
              <a:t>Conversation Guide to Improve COVID-19 Vaccine Uptake, </a:t>
            </a:r>
            <a:r>
              <a:rPr lang="en-US" sz="1100" b="1" u="sng" dirty="0">
                <a:solidFill>
                  <a:schemeClr val="accent1"/>
                </a:solidFill>
                <a:hlinkClick r:id="rId2"/>
              </a:rPr>
              <a:t>h</a:t>
            </a:r>
            <a:r>
              <a:rPr lang="en-US" sz="1100" b="1" u="sng" dirty="0">
                <a:solidFill>
                  <a:schemeClr val="dk1"/>
                </a:solidFill>
                <a:hlinkClick r:id="rId2"/>
              </a:rPr>
              <a:t>ttp://www.ihi.org/resources/Pages/Tools/conversation-guide-to-improve-COVID-19-vaccine-uptake.aspx</a:t>
            </a:r>
            <a:endParaRPr lang="en-US" sz="1100" b="1" u="sng" dirty="0">
              <a:solidFill>
                <a:schemeClr val="dk1"/>
              </a:solidFill>
            </a:endParaRPr>
          </a:p>
          <a:p>
            <a:pPr marL="0" indent="0">
              <a:buNone/>
            </a:pPr>
            <a:r>
              <a:rPr lang="en-US" sz="1100" dirty="0"/>
              <a:t>Invest in Trust: A Guide for Building COVID-19 Vaccine Trust and Increasing Vaccination Rates among CNAs. AHRQ,  https://www.ahrq.gov/nursing-home/materials/prevention/vaccine-trust.html</a:t>
            </a:r>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09162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7686-6F02-104F-B40F-80CC56634501}"/>
              </a:ext>
            </a:extLst>
          </p:cNvPr>
          <p:cNvSpPr>
            <a:spLocks noGrp="1"/>
          </p:cNvSpPr>
          <p:nvPr>
            <p:ph type="title"/>
          </p:nvPr>
        </p:nvSpPr>
        <p:spPr>
          <a:xfrm>
            <a:off x="838200" y="556995"/>
            <a:ext cx="10515600" cy="1133693"/>
          </a:xfrm>
        </p:spPr>
        <p:txBody>
          <a:bodyPr>
            <a:normAutofit/>
          </a:bodyPr>
          <a:lstStyle/>
          <a:p>
            <a:pPr algn="ctr"/>
            <a:r>
              <a:rPr lang="en-US" sz="5200" dirty="0"/>
              <a:t>Motivational Interviewing</a:t>
            </a:r>
          </a:p>
        </p:txBody>
      </p:sp>
      <p:graphicFrame>
        <p:nvGraphicFramePr>
          <p:cNvPr id="5" name="Content Placeholder 2">
            <a:extLst>
              <a:ext uri="{FF2B5EF4-FFF2-40B4-BE49-F238E27FC236}">
                <a16:creationId xmlns:a16="http://schemas.microsoft.com/office/drawing/2014/main" id="{E30E0BD0-ED85-4DDF-BF69-0D9B7ECC915F}"/>
              </a:ext>
            </a:extLst>
          </p:cNvPr>
          <p:cNvGraphicFramePr>
            <a:graphicFrameLocks noGrp="1"/>
          </p:cNvGraphicFramePr>
          <p:nvPr>
            <p:ph idx="1"/>
          </p:nvPr>
        </p:nvGraphicFramePr>
        <p:xfrm>
          <a:off x="838200" y="1556952"/>
          <a:ext cx="10515600" cy="5134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079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B143-C8AD-1945-8C99-59D4BF31BABE}"/>
              </a:ext>
            </a:extLst>
          </p:cNvPr>
          <p:cNvSpPr>
            <a:spLocks noGrp="1"/>
          </p:cNvSpPr>
          <p:nvPr>
            <p:ph type="title"/>
          </p:nvPr>
        </p:nvSpPr>
        <p:spPr>
          <a:xfrm>
            <a:off x="938232" y="555620"/>
            <a:ext cx="3796306" cy="2690949"/>
          </a:xfrm>
        </p:spPr>
        <p:txBody>
          <a:bodyPr anchor="t">
            <a:normAutofit/>
          </a:bodyPr>
          <a:lstStyle/>
          <a:p>
            <a:r>
              <a:rPr lang="en-US" sz="4800"/>
              <a:t>The Spirit of Motivational Interviewing</a:t>
            </a:r>
          </a:p>
        </p:txBody>
      </p:sp>
      <p:sp>
        <p:nvSpPr>
          <p:cNvPr id="3" name="Content Placeholder 2">
            <a:extLst>
              <a:ext uri="{FF2B5EF4-FFF2-40B4-BE49-F238E27FC236}">
                <a16:creationId xmlns:a16="http://schemas.microsoft.com/office/drawing/2014/main" id="{8D91D788-B369-834F-A289-3C93C123EDAE}"/>
              </a:ext>
            </a:extLst>
          </p:cNvPr>
          <p:cNvSpPr>
            <a:spLocks noGrp="1"/>
          </p:cNvSpPr>
          <p:nvPr>
            <p:ph idx="1"/>
          </p:nvPr>
        </p:nvSpPr>
        <p:spPr>
          <a:xfrm>
            <a:off x="5656218" y="1463039"/>
            <a:ext cx="5542387" cy="4728441"/>
          </a:xfrm>
        </p:spPr>
        <p:txBody>
          <a:bodyPr anchor="t">
            <a:normAutofit/>
          </a:bodyPr>
          <a:lstStyle/>
          <a:p>
            <a:r>
              <a:rPr lang="en-US" sz="2200" b="1" dirty="0">
                <a:solidFill>
                  <a:srgbClr val="0070C0"/>
                </a:solidFill>
              </a:rPr>
              <a:t>Compassion</a:t>
            </a:r>
            <a:r>
              <a:rPr lang="en-US" sz="2200" dirty="0"/>
              <a:t> – caring about what is important to another person and feeling moved to help</a:t>
            </a:r>
          </a:p>
          <a:p>
            <a:r>
              <a:rPr lang="en-US" sz="2200" b="1" dirty="0">
                <a:solidFill>
                  <a:srgbClr val="00B050"/>
                </a:solidFill>
              </a:rPr>
              <a:t>Acceptance</a:t>
            </a:r>
            <a:r>
              <a:rPr lang="en-US" sz="2200" dirty="0"/>
              <a:t> – respecting another person and their right to change or not change</a:t>
            </a:r>
          </a:p>
          <a:p>
            <a:r>
              <a:rPr lang="en-US" sz="2200" b="1" dirty="0">
                <a:solidFill>
                  <a:srgbClr val="FF9900"/>
                </a:solidFill>
              </a:rPr>
              <a:t>Partnership</a:t>
            </a:r>
            <a:r>
              <a:rPr lang="en-US" sz="2200" dirty="0"/>
              <a:t> – working with another person and recognizing them as equal</a:t>
            </a:r>
          </a:p>
          <a:p>
            <a:r>
              <a:rPr lang="en-US" sz="2200" b="1" dirty="0">
                <a:solidFill>
                  <a:srgbClr val="7030A0"/>
                </a:solidFill>
              </a:rPr>
              <a:t>Evocation</a:t>
            </a:r>
            <a:r>
              <a:rPr lang="en-US" sz="2200" dirty="0"/>
              <a:t> – bringing out another person’s ideas, strengths and knowledge about the situation and themselves. This can include encouraging to explore.</a:t>
            </a:r>
          </a:p>
          <a:p>
            <a:pPr marL="0" indent="0">
              <a:buNone/>
            </a:pPr>
            <a:endParaRPr lang="en-US" sz="2200" dirty="0"/>
          </a:p>
          <a:p>
            <a:pPr marL="0" indent="0">
              <a:buNone/>
            </a:pPr>
            <a:r>
              <a:rPr lang="en-US" sz="1100" dirty="0"/>
              <a:t>Miller W, Rollnick S. Motivational Interviewing: Helping people change. 3rd ed. New </a:t>
            </a:r>
            <a:r>
              <a:rPr lang="en-US" sz="1100" dirty="0" err="1"/>
              <a:t>York:Guilford</a:t>
            </a:r>
            <a:r>
              <a:rPr lang="en-US" sz="1100" dirty="0"/>
              <a:t> Press; 2012 </a:t>
            </a:r>
          </a:p>
        </p:txBody>
      </p:sp>
      <p:pic>
        <p:nvPicPr>
          <p:cNvPr id="6" name="Picture 5"/>
          <p:cNvPicPr>
            <a:picLocks noChangeAspect="1"/>
          </p:cNvPicPr>
          <p:nvPr/>
        </p:nvPicPr>
        <p:blipFill>
          <a:blip r:embed="rId2"/>
          <a:stretch>
            <a:fillRect/>
          </a:stretch>
        </p:blipFill>
        <p:spPr>
          <a:xfrm>
            <a:off x="938232" y="2711300"/>
            <a:ext cx="3796306" cy="3755920"/>
          </a:xfrm>
          <a:prstGeom prst="rect">
            <a:avLst/>
          </a:prstGeom>
        </p:spPr>
      </p:pic>
    </p:spTree>
    <p:extLst>
      <p:ext uri="{BB962C8B-B14F-4D97-AF65-F5344CB8AC3E}">
        <p14:creationId xmlns:p14="http://schemas.microsoft.com/office/powerpoint/2010/main" val="204496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5FFB3-D213-E541-82EE-4E8C2E139858}"/>
              </a:ext>
            </a:extLst>
          </p:cNvPr>
          <p:cNvSpPr>
            <a:spLocks noGrp="1"/>
          </p:cNvSpPr>
          <p:nvPr>
            <p:ph type="title"/>
          </p:nvPr>
        </p:nvSpPr>
        <p:spPr>
          <a:xfrm>
            <a:off x="645065" y="254000"/>
            <a:ext cx="3796306" cy="5509487"/>
          </a:xfrm>
        </p:spPr>
        <p:txBody>
          <a:bodyPr anchor="ctr">
            <a:normAutofit/>
          </a:bodyPr>
          <a:lstStyle/>
          <a:p>
            <a:pPr algn="ctr"/>
            <a:r>
              <a:rPr lang="en-US" sz="4800" dirty="0"/>
              <a:t>Find New and Innovative Ways to Engage Staff</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5F67EA1-C1B5-457C-9BA3-50B41E184B55}"/>
              </a:ext>
            </a:extLst>
          </p:cNvPr>
          <p:cNvGraphicFramePr>
            <a:graphicFrameLocks noGrp="1"/>
          </p:cNvGraphicFramePr>
          <p:nvPr>
            <p:ph idx="1"/>
            <p:extLst>
              <p:ext uri="{D42A27DB-BD31-4B8C-83A1-F6EECF244321}">
                <p14:modId xmlns:p14="http://schemas.microsoft.com/office/powerpoint/2010/main" val="645038721"/>
              </p:ext>
            </p:extLst>
          </p:nvPr>
        </p:nvGraphicFramePr>
        <p:xfrm>
          <a:off x="5431536" y="386265"/>
          <a:ext cx="5918184" cy="5607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27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1708-7260-8C4B-A6E6-2935E4188574}"/>
              </a:ext>
            </a:extLst>
          </p:cNvPr>
          <p:cNvSpPr>
            <a:spLocks noGrp="1"/>
          </p:cNvSpPr>
          <p:nvPr>
            <p:ph type="title"/>
          </p:nvPr>
        </p:nvSpPr>
        <p:spPr>
          <a:xfrm>
            <a:off x="524741" y="620392"/>
            <a:ext cx="4165922" cy="5504688"/>
          </a:xfrm>
        </p:spPr>
        <p:txBody>
          <a:bodyPr>
            <a:normAutofit/>
          </a:bodyPr>
          <a:lstStyle/>
          <a:p>
            <a:pPr algn="ctr"/>
            <a:r>
              <a:rPr lang="en-US" sz="4000" dirty="0">
                <a:solidFill>
                  <a:schemeClr val="accent5"/>
                </a:solidFill>
              </a:rPr>
              <a:t>What are other factors that influence COVID 19 vaccination? </a:t>
            </a:r>
          </a:p>
        </p:txBody>
      </p:sp>
      <p:graphicFrame>
        <p:nvGraphicFramePr>
          <p:cNvPr id="5" name="Content Placeholder 2">
            <a:extLst>
              <a:ext uri="{FF2B5EF4-FFF2-40B4-BE49-F238E27FC236}">
                <a16:creationId xmlns:a16="http://schemas.microsoft.com/office/drawing/2014/main" id="{5F414E43-6C95-46FC-BDFB-538A3AB1D2F8}"/>
              </a:ext>
            </a:extLst>
          </p:cNvPr>
          <p:cNvGraphicFramePr>
            <a:graphicFrameLocks noGrp="1"/>
          </p:cNvGraphicFramePr>
          <p:nvPr>
            <p:ph idx="1"/>
            <p:extLst>
              <p:ext uri="{D42A27DB-BD31-4B8C-83A1-F6EECF244321}">
                <p14:modId xmlns:p14="http://schemas.microsoft.com/office/powerpoint/2010/main" val="365252060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16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7C0525-85DC-4853-8F41-A35586984618}"/>
              </a:ext>
            </a:extLst>
          </p:cNvPr>
          <p:cNvPicPr>
            <a:picLocks noChangeAspect="1"/>
          </p:cNvPicPr>
          <p:nvPr/>
        </p:nvPicPr>
        <p:blipFill rotWithShape="1">
          <a:blip r:embed="rId2">
            <a:alphaModFix amt="50000"/>
          </a:blip>
          <a:srcRect t="2260" b="13471"/>
          <a:stretch/>
        </p:blipFill>
        <p:spPr>
          <a:xfrm>
            <a:off x="20" y="1"/>
            <a:ext cx="12191980" cy="6857999"/>
          </a:xfrm>
          <a:prstGeom prst="rect">
            <a:avLst/>
          </a:prstGeom>
        </p:spPr>
      </p:pic>
      <p:sp>
        <p:nvSpPr>
          <p:cNvPr id="2" name="Title 1">
            <a:extLst>
              <a:ext uri="{FF2B5EF4-FFF2-40B4-BE49-F238E27FC236}">
                <a16:creationId xmlns:a16="http://schemas.microsoft.com/office/drawing/2014/main" id="{5E5B3A89-84CA-1442-B21B-5C571524025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COVID 19 Vaccine </a:t>
            </a:r>
            <a:r>
              <a:rPr lang="en-US" sz="6000" u="sng" dirty="0">
                <a:solidFill>
                  <a:srgbClr val="FFFFFF"/>
                </a:solidFill>
              </a:rPr>
              <a:t>Confidence</a:t>
            </a:r>
            <a:r>
              <a:rPr lang="en-US" sz="6000" dirty="0">
                <a:solidFill>
                  <a:srgbClr val="FFFFFF"/>
                </a:solidFill>
              </a:rPr>
              <a:t> is the Goal!</a:t>
            </a:r>
          </a:p>
        </p:txBody>
      </p:sp>
    </p:spTree>
    <p:extLst>
      <p:ext uri="{BB962C8B-B14F-4D97-AF65-F5344CB8AC3E}">
        <p14:creationId xmlns:p14="http://schemas.microsoft.com/office/powerpoint/2010/main" val="40949465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83D476-B315-A446-8BEA-9F348F3E3FA6}"/>
              </a:ext>
            </a:extLst>
          </p:cNvPr>
          <p:cNvSpPr>
            <a:spLocks noGrp="1"/>
          </p:cNvSpPr>
          <p:nvPr>
            <p:ph type="title"/>
          </p:nvPr>
        </p:nvSpPr>
        <p:spPr>
          <a:xfrm>
            <a:off x="958506" y="800392"/>
            <a:ext cx="10264697" cy="1212102"/>
          </a:xfrm>
        </p:spPr>
        <p:txBody>
          <a:bodyPr>
            <a:normAutofit/>
          </a:bodyPr>
          <a:lstStyle/>
          <a:p>
            <a:pPr algn="ctr"/>
            <a:r>
              <a:rPr lang="en-US" sz="4000" dirty="0">
                <a:solidFill>
                  <a:srgbClr val="FFFFFF"/>
                </a:solidFill>
              </a:rPr>
              <a:t>Adjusting our Perceptions of Why Someone is Not Vaccinated</a:t>
            </a:r>
          </a:p>
        </p:txBody>
      </p:sp>
      <p:sp>
        <p:nvSpPr>
          <p:cNvPr id="3" name="Content Placeholder 2">
            <a:extLst>
              <a:ext uri="{FF2B5EF4-FFF2-40B4-BE49-F238E27FC236}">
                <a16:creationId xmlns:a16="http://schemas.microsoft.com/office/drawing/2014/main" id="{25CB2AE5-F89E-314B-8FEE-840B0FD92780}"/>
              </a:ext>
            </a:extLst>
          </p:cNvPr>
          <p:cNvSpPr>
            <a:spLocks noGrp="1"/>
          </p:cNvSpPr>
          <p:nvPr>
            <p:ph idx="1"/>
          </p:nvPr>
        </p:nvSpPr>
        <p:spPr>
          <a:xfrm>
            <a:off x="1367624" y="2490436"/>
            <a:ext cx="9933243" cy="4532240"/>
          </a:xfrm>
        </p:spPr>
        <p:txBody>
          <a:bodyPr anchor="ctr">
            <a:normAutofit lnSpcReduction="10000"/>
          </a:bodyPr>
          <a:lstStyle/>
          <a:p>
            <a:r>
              <a:rPr lang="en-US" sz="2400" dirty="0"/>
              <a:t>Don’t assume you know why someone is not vaccinated</a:t>
            </a:r>
          </a:p>
          <a:p>
            <a:r>
              <a:rPr lang="en-US" sz="2400" dirty="0"/>
              <a:t>Fears can be multifocal: mistrust, fear of needles, concern about side effects</a:t>
            </a:r>
          </a:p>
          <a:p>
            <a:pPr lvl="1">
              <a:buFont typeface="Wingdings" panose="05000000000000000000" pitchFamily="2" charset="2"/>
              <a:buChar char="§"/>
            </a:pPr>
            <a:r>
              <a:rPr lang="en-US" dirty="0"/>
              <a:t>Fear of uncertainty can be more frightening than COVID 19 infection</a:t>
            </a:r>
          </a:p>
          <a:p>
            <a:r>
              <a:rPr lang="en-US" sz="2400" dirty="0"/>
              <a:t>Changing one’s mind can be unsettling: People like to view their choices as consistent, and may feel that changing their mind admits to having been “wrong”</a:t>
            </a:r>
          </a:p>
          <a:p>
            <a:pPr lvl="1">
              <a:buFont typeface="Wingdings" panose="05000000000000000000" pitchFamily="2" charset="2"/>
              <a:buChar char="§"/>
            </a:pPr>
            <a:r>
              <a:rPr lang="en-US" dirty="0"/>
              <a:t>Positive sense of self</a:t>
            </a:r>
          </a:p>
          <a:p>
            <a:pPr lvl="1">
              <a:buFont typeface="Wingdings" panose="05000000000000000000" pitchFamily="2" charset="2"/>
              <a:buChar char="§"/>
            </a:pPr>
            <a:r>
              <a:rPr lang="en-US" dirty="0"/>
              <a:t>Behavior change is difficult</a:t>
            </a:r>
          </a:p>
          <a:p>
            <a:pPr lvl="1">
              <a:buFont typeface="Wingdings" panose="05000000000000000000" pitchFamily="2" charset="2"/>
              <a:buChar char="§"/>
            </a:pPr>
            <a:r>
              <a:rPr lang="en-US" b="1" dirty="0"/>
              <a:t>Solution</a:t>
            </a:r>
            <a:r>
              <a:rPr lang="en-US" dirty="0"/>
              <a:t>: Connect getting the COVID 19 vaccine to other past choices, behaviors and values (wearing seatbelts, covering a wound, washing hands, quitting smoking)</a:t>
            </a:r>
          </a:p>
          <a:p>
            <a:pPr marL="0" indent="0">
              <a:buNone/>
            </a:pPr>
            <a:endParaRPr lang="en-US" sz="1100" dirty="0"/>
          </a:p>
          <a:p>
            <a:pPr marL="0" indent="0">
              <a:buNone/>
            </a:pPr>
            <a:r>
              <a:rPr lang="en-US" sz="1100" dirty="0"/>
              <a:t>Invest in Trust: A Guide for Building COVID-19 Vaccine Trust and Increasing Vaccination Rates among CNAs. AHRQ,  https://</a:t>
            </a:r>
            <a:r>
              <a:rPr lang="en-US" sz="1100" dirty="0" err="1"/>
              <a:t>www.ahrq.gov</a:t>
            </a:r>
            <a:r>
              <a:rPr lang="en-US" sz="1100" dirty="0"/>
              <a:t>/nursing-home/materials/prevention/vaccine-</a:t>
            </a:r>
            <a:r>
              <a:rPr lang="en-US" sz="1100" dirty="0" err="1"/>
              <a:t>trust.html</a:t>
            </a:r>
            <a:endParaRPr lang="en-US" sz="1100" dirty="0"/>
          </a:p>
          <a:p>
            <a:pPr marL="0" indent="0">
              <a:buNone/>
            </a:pPr>
            <a:endParaRPr lang="en-US" sz="1100" dirty="0"/>
          </a:p>
        </p:txBody>
      </p:sp>
    </p:spTree>
    <p:extLst>
      <p:ext uri="{BB962C8B-B14F-4D97-AF65-F5344CB8AC3E}">
        <p14:creationId xmlns:p14="http://schemas.microsoft.com/office/powerpoint/2010/main" val="122437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ABDA-6E1E-634A-995C-5FD3F2352515}"/>
              </a:ext>
            </a:extLst>
          </p:cNvPr>
          <p:cNvSpPr>
            <a:spLocks noGrp="1"/>
          </p:cNvSpPr>
          <p:nvPr>
            <p:ph type="title"/>
          </p:nvPr>
        </p:nvSpPr>
        <p:spPr>
          <a:xfrm>
            <a:off x="806077" y="468161"/>
            <a:ext cx="5289923" cy="5885138"/>
          </a:xfrm>
        </p:spPr>
        <p:txBody>
          <a:bodyPr vert="horz" lIns="91440" tIns="45720" rIns="91440" bIns="45720" rtlCol="0" anchor="b">
            <a:normAutofit/>
          </a:bodyPr>
          <a:lstStyle/>
          <a:p>
            <a:pPr algn="ctr"/>
            <a:r>
              <a:rPr lang="en-US" sz="5400" b="1" kern="1200" dirty="0">
                <a:solidFill>
                  <a:schemeClr val="accent1"/>
                </a:solidFill>
                <a:latin typeface="+mj-lt"/>
                <a:ea typeface="+mj-ea"/>
                <a:cs typeface="+mj-cs"/>
              </a:rPr>
              <a:t>IT IS </a:t>
            </a:r>
            <a:r>
              <a:rPr lang="en-US" sz="5400" b="1" i="1" kern="1200" dirty="0">
                <a:solidFill>
                  <a:schemeClr val="accent1"/>
                </a:solidFill>
                <a:latin typeface="+mj-lt"/>
                <a:ea typeface="+mj-ea"/>
                <a:cs typeface="+mj-cs"/>
              </a:rPr>
              <a:t>STILL</a:t>
            </a:r>
            <a:r>
              <a:rPr lang="en-US" sz="5400" b="1" kern="1200" dirty="0">
                <a:solidFill>
                  <a:schemeClr val="accent1"/>
                </a:solidFill>
                <a:latin typeface="+mj-lt"/>
                <a:ea typeface="+mj-ea"/>
                <a:cs typeface="+mj-cs"/>
              </a:rPr>
              <a:t> ALL ABOUT TRUST</a:t>
            </a:r>
            <a:br>
              <a:rPr lang="en-US" sz="5400" b="1" kern="1200" dirty="0">
                <a:solidFill>
                  <a:schemeClr val="accent1"/>
                </a:solidFill>
                <a:latin typeface="+mj-lt"/>
                <a:ea typeface="+mj-ea"/>
                <a:cs typeface="+mj-cs"/>
              </a:rPr>
            </a:br>
            <a:br>
              <a:rPr lang="en-US" sz="5400" b="1" kern="1200" dirty="0">
                <a:solidFill>
                  <a:schemeClr val="accent1"/>
                </a:solidFill>
                <a:latin typeface="+mj-lt"/>
                <a:ea typeface="+mj-ea"/>
                <a:cs typeface="+mj-cs"/>
              </a:rPr>
            </a:br>
            <a:r>
              <a:rPr lang="en-US" sz="4800" dirty="0">
                <a:solidFill>
                  <a:schemeClr val="accent1"/>
                </a:solidFill>
              </a:rPr>
              <a:t>It is </a:t>
            </a:r>
            <a:r>
              <a:rPr lang="en-US" sz="4800" kern="1200" dirty="0">
                <a:solidFill>
                  <a:schemeClr val="accent1"/>
                </a:solidFill>
                <a:latin typeface="+mj-lt"/>
                <a:ea typeface="+mj-ea"/>
                <a:cs typeface="+mj-cs"/>
              </a:rPr>
              <a:t>still possible to build and enhance trust–even with a vaccine mandate</a:t>
            </a:r>
          </a:p>
        </p:txBody>
      </p:sp>
      <p:pic>
        <p:nvPicPr>
          <p:cNvPr id="7" name="Graphic 6" descr="Health">
            <a:extLst>
              <a:ext uri="{FF2B5EF4-FFF2-40B4-BE49-F238E27FC236}">
                <a16:creationId xmlns:a16="http://schemas.microsoft.com/office/drawing/2014/main" id="{7AE0BA2E-BF5E-4368-98A2-ABB753475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007" y="646971"/>
            <a:ext cx="5564058" cy="5564058"/>
          </a:xfrm>
          <a:prstGeom prst="rect">
            <a:avLst/>
          </a:prstGeom>
        </p:spPr>
      </p:pic>
    </p:spTree>
    <p:extLst>
      <p:ext uri="{BB962C8B-B14F-4D97-AF65-F5344CB8AC3E}">
        <p14:creationId xmlns:p14="http://schemas.microsoft.com/office/powerpoint/2010/main" val="210245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CA52E-D70F-B440-AE18-4C292F322562}"/>
              </a:ext>
            </a:extLst>
          </p:cNvPr>
          <p:cNvSpPr>
            <a:spLocks noGrp="1"/>
          </p:cNvSpPr>
          <p:nvPr>
            <p:ph idx="1"/>
          </p:nvPr>
        </p:nvSpPr>
        <p:spPr>
          <a:xfrm>
            <a:off x="838200" y="685800"/>
            <a:ext cx="10515600" cy="5491163"/>
          </a:xfrm>
        </p:spPr>
        <p:txBody>
          <a:bodyPr>
            <a:normAutofit/>
          </a:bodyPr>
          <a:lstStyle/>
          <a:p>
            <a:pPr marL="0" indent="0" algn="ctr">
              <a:buNone/>
            </a:pPr>
            <a:r>
              <a:rPr lang="en-US" sz="4000" dirty="0"/>
              <a:t>COVID 19 vaccine education and building vaccine confidence </a:t>
            </a:r>
            <a:r>
              <a:rPr lang="en-US" sz="4000" dirty="0">
                <a:solidFill>
                  <a:srgbClr val="FF0000"/>
                </a:solidFill>
              </a:rPr>
              <a:t>Should Not Stop </a:t>
            </a:r>
            <a:r>
              <a:rPr lang="en-US" sz="4000" dirty="0"/>
              <a:t>just because there is a COVID 19 Vaccine mandate (Requirement)</a:t>
            </a:r>
          </a:p>
          <a:p>
            <a:pPr marL="0" indent="0" algn="ctr">
              <a:buNone/>
            </a:pPr>
            <a:endParaRPr lang="en-US" sz="1800" dirty="0"/>
          </a:p>
          <a:p>
            <a:pPr marL="0" indent="0" algn="ctr">
              <a:buNone/>
            </a:pPr>
            <a:r>
              <a:rPr lang="en-US" sz="4000" dirty="0"/>
              <a:t>Addressing COVID 19 vaccine concerns are more important now then ever</a:t>
            </a:r>
          </a:p>
        </p:txBody>
      </p:sp>
      <p:pic>
        <p:nvPicPr>
          <p:cNvPr id="4" name="Picture 3">
            <a:extLst>
              <a:ext uri="{FF2B5EF4-FFF2-40B4-BE49-F238E27FC236}">
                <a16:creationId xmlns:a16="http://schemas.microsoft.com/office/drawing/2014/main" id="{CC3FB93D-5582-8E4C-B9E7-CE865BFA79AC}"/>
              </a:ext>
            </a:extLst>
          </p:cNvPr>
          <p:cNvPicPr>
            <a:picLocks noChangeAspect="1"/>
          </p:cNvPicPr>
          <p:nvPr/>
        </p:nvPicPr>
        <p:blipFill>
          <a:blip r:embed="rId2"/>
          <a:stretch>
            <a:fillRect/>
          </a:stretch>
        </p:blipFill>
        <p:spPr>
          <a:xfrm>
            <a:off x="3771900" y="4429496"/>
            <a:ext cx="4972049" cy="2286000"/>
          </a:xfrm>
          <a:prstGeom prst="rect">
            <a:avLst/>
          </a:prstGeom>
        </p:spPr>
      </p:pic>
    </p:spTree>
    <p:extLst>
      <p:ext uri="{BB962C8B-B14F-4D97-AF65-F5344CB8AC3E}">
        <p14:creationId xmlns:p14="http://schemas.microsoft.com/office/powerpoint/2010/main" val="244002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0DF3A-8302-8347-A8A6-EEEDEFCED819}"/>
              </a:ext>
            </a:extLst>
          </p:cNvPr>
          <p:cNvSpPr>
            <a:spLocks noGrp="1"/>
          </p:cNvSpPr>
          <p:nvPr>
            <p:ph type="title"/>
          </p:nvPr>
        </p:nvSpPr>
        <p:spPr>
          <a:xfrm>
            <a:off x="856060" y="295504"/>
            <a:ext cx="4285164" cy="4166010"/>
          </a:xfrm>
        </p:spPr>
        <p:txBody>
          <a:bodyPr>
            <a:normAutofit/>
          </a:bodyPr>
          <a:lstStyle/>
          <a:p>
            <a:r>
              <a:rPr lang="en-US" dirty="0">
                <a:solidFill>
                  <a:srgbClr val="FFFFFF"/>
                </a:solidFill>
              </a:rPr>
              <a:t>15 Strategies </a:t>
            </a:r>
            <a:br>
              <a:rPr lang="en-US" dirty="0">
                <a:solidFill>
                  <a:srgbClr val="FFFFFF"/>
                </a:solidFill>
              </a:rPr>
            </a:br>
            <a:r>
              <a:rPr lang="en-US" dirty="0">
                <a:solidFill>
                  <a:srgbClr val="FFFFFF"/>
                </a:solidFill>
              </a:rPr>
              <a:t>to use during conversations about the vaccine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732C292-4B7E-FC4F-B322-1432AAE56988}"/>
              </a:ext>
            </a:extLst>
          </p:cNvPr>
          <p:cNvSpPr>
            <a:spLocks noGrp="1"/>
          </p:cNvSpPr>
          <p:nvPr>
            <p:ph idx="1"/>
          </p:nvPr>
        </p:nvSpPr>
        <p:spPr>
          <a:xfrm>
            <a:off x="5926139" y="505160"/>
            <a:ext cx="5873262" cy="6259859"/>
          </a:xfrm>
        </p:spPr>
        <p:txBody>
          <a:bodyPr anchor="t">
            <a:normAutofit lnSpcReduction="10000"/>
          </a:bodyPr>
          <a:lstStyle/>
          <a:p>
            <a:pPr marL="514350" indent="-514350">
              <a:buFont typeface="+mj-lt"/>
              <a:buAutoNum type="arabicPeriod"/>
            </a:pPr>
            <a:r>
              <a:rPr lang="en-US" sz="2000" b="1" dirty="0">
                <a:solidFill>
                  <a:schemeClr val="accent1"/>
                </a:solidFill>
              </a:rPr>
              <a:t>Empathetic listening is one of the most important strategies you can use to increase vaccine confidence:</a:t>
            </a:r>
          </a:p>
          <a:p>
            <a:pPr lvl="1"/>
            <a:r>
              <a:rPr lang="en-US" sz="2000" b="1" dirty="0">
                <a:solidFill>
                  <a:schemeClr val="accent1"/>
                </a:solidFill>
              </a:rPr>
              <a:t>1 on 1 conversations are most effective, especially for specific concerns</a:t>
            </a:r>
          </a:p>
          <a:p>
            <a:pPr lvl="1"/>
            <a:r>
              <a:rPr lang="en-US" sz="2000" b="1" dirty="0">
                <a:solidFill>
                  <a:schemeClr val="accent1"/>
                </a:solidFill>
              </a:rPr>
              <a:t>People are feeling very vulnerable right now because the vaccine is now required</a:t>
            </a:r>
          </a:p>
          <a:p>
            <a:pPr lvl="1"/>
            <a:r>
              <a:rPr lang="en-US" sz="2000" b="1" dirty="0">
                <a:solidFill>
                  <a:schemeClr val="accent1"/>
                </a:solidFill>
              </a:rPr>
              <a:t>Empathize with their fears but be careful </a:t>
            </a:r>
            <a:r>
              <a:rPr lang="en-US" sz="2000" b="1" dirty="0">
                <a:solidFill>
                  <a:srgbClr val="FF0000"/>
                </a:solidFill>
              </a:rPr>
              <a:t>not to reinforce them</a:t>
            </a:r>
          </a:p>
          <a:p>
            <a:pPr marL="514350" indent="-514350">
              <a:buFont typeface="+mj-lt"/>
              <a:buAutoNum type="arabicPeriod"/>
            </a:pPr>
            <a:r>
              <a:rPr lang="en-US" sz="2000" b="1" dirty="0">
                <a:solidFill>
                  <a:schemeClr val="accent6"/>
                </a:solidFill>
              </a:rPr>
              <a:t>Provide time and space to answer specific questions about the COVID 19 vaccine, any timelines and expectations. This is an Opportunity to show you respect and want to work with individual staff members.</a:t>
            </a:r>
          </a:p>
          <a:p>
            <a:pPr marL="514350" indent="-514350">
              <a:buFont typeface="+mj-lt"/>
              <a:buAutoNum type="arabicPeriod"/>
            </a:pPr>
            <a:r>
              <a:rPr lang="en-US" sz="2000" b="1" dirty="0">
                <a:solidFill>
                  <a:schemeClr val="accent2"/>
                </a:solidFill>
              </a:rPr>
              <a:t>Connect with their personal values and identities, for example, a passion for taking care of residents and protecting their own families.</a:t>
            </a:r>
          </a:p>
          <a:p>
            <a:pPr marL="514350" indent="-514350">
              <a:buFont typeface="+mj-lt"/>
              <a:buAutoNum type="arabicPeriod"/>
            </a:pPr>
            <a:r>
              <a:rPr lang="en-US" sz="2000" b="1" dirty="0">
                <a:solidFill>
                  <a:schemeClr val="tx2"/>
                </a:solidFill>
              </a:rPr>
              <a:t>Use personal stories instead of statistics. They are often more powerful.</a:t>
            </a:r>
          </a:p>
          <a:p>
            <a:pPr marL="0" indent="0">
              <a:buNone/>
            </a:pPr>
            <a:endParaRPr lang="en-US" sz="1200" dirty="0"/>
          </a:p>
          <a:p>
            <a:pPr marL="0" indent="0">
              <a:buNone/>
            </a:pPr>
            <a:r>
              <a:rPr lang="en-US" sz="1200" dirty="0"/>
              <a:t>Invest in Trust: A Guide for Building COVID-19 Vaccine Trust and Increasing Vaccination Rates among CNAs. AHRQ,  https://</a:t>
            </a:r>
            <a:r>
              <a:rPr lang="en-US" sz="1200" dirty="0" err="1"/>
              <a:t>www.ahrq.gov</a:t>
            </a:r>
            <a:r>
              <a:rPr lang="en-US" sz="1200" dirty="0"/>
              <a:t>/nursing-home/materials/prevention/vaccine-</a:t>
            </a:r>
            <a:r>
              <a:rPr lang="en-US" sz="1200" dirty="0" err="1"/>
              <a:t>trust.html</a:t>
            </a:r>
            <a:endParaRPr lang="en-US" sz="1200" dirty="0"/>
          </a:p>
          <a:p>
            <a:pPr marL="0" indent="0">
              <a:buNone/>
            </a:pPr>
            <a:endParaRPr lang="en-US" sz="1200" dirty="0"/>
          </a:p>
          <a:p>
            <a:pPr marL="0" indent="0">
              <a:buNone/>
            </a:pPr>
            <a:endParaRPr lang="en-US" sz="1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75" y="3603624"/>
            <a:ext cx="4572000" cy="2743200"/>
          </a:xfrm>
          <a:prstGeom prst="rect">
            <a:avLst/>
          </a:prstGeom>
        </p:spPr>
      </p:pic>
    </p:spTree>
    <p:extLst>
      <p:ext uri="{BB962C8B-B14F-4D97-AF65-F5344CB8AC3E}">
        <p14:creationId xmlns:p14="http://schemas.microsoft.com/office/powerpoint/2010/main" val="19563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B3D0A-8ED9-AC4E-8F73-6331BB330A34}"/>
              </a:ext>
            </a:extLst>
          </p:cNvPr>
          <p:cNvSpPr>
            <a:spLocks noGrp="1"/>
          </p:cNvSpPr>
          <p:nvPr>
            <p:ph type="title"/>
          </p:nvPr>
        </p:nvSpPr>
        <p:spPr>
          <a:xfrm>
            <a:off x="897239" y="1112969"/>
            <a:ext cx="4359248" cy="4166010"/>
          </a:xfrm>
        </p:spPr>
        <p:txBody>
          <a:bodyPr>
            <a:normAutofit/>
          </a:bodyPr>
          <a:lstStyle/>
          <a:p>
            <a:r>
              <a:rPr lang="en-US" dirty="0">
                <a:solidFill>
                  <a:srgbClr val="FFFFFF"/>
                </a:solidFill>
              </a:rPr>
              <a:t>15 Strategies </a:t>
            </a:r>
            <a:br>
              <a:rPr lang="en-US" dirty="0">
                <a:solidFill>
                  <a:srgbClr val="FFFFFF"/>
                </a:solidFill>
              </a:rPr>
            </a:br>
            <a:r>
              <a:rPr lang="en-US" dirty="0">
                <a:solidFill>
                  <a:srgbClr val="FFFFFF"/>
                </a:solidFill>
              </a:rPr>
              <a:t>to use during conversations about the vaccine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605F526-280F-5443-9D08-B0F0E80AFBB6}"/>
              </a:ext>
            </a:extLst>
          </p:cNvPr>
          <p:cNvSpPr>
            <a:spLocks noGrp="1"/>
          </p:cNvSpPr>
          <p:nvPr>
            <p:ph idx="1"/>
          </p:nvPr>
        </p:nvSpPr>
        <p:spPr>
          <a:xfrm>
            <a:off x="5809174" y="600518"/>
            <a:ext cx="5896708" cy="6353907"/>
          </a:xfrm>
        </p:spPr>
        <p:txBody>
          <a:bodyPr anchor="t">
            <a:normAutofit lnSpcReduction="10000"/>
          </a:bodyPr>
          <a:lstStyle/>
          <a:p>
            <a:pPr marL="0" indent="-457200">
              <a:lnSpc>
                <a:spcPct val="100000"/>
              </a:lnSpc>
              <a:buNone/>
            </a:pPr>
            <a:r>
              <a:rPr lang="en-US" sz="2000" b="1" dirty="0">
                <a:solidFill>
                  <a:schemeClr val="accent1"/>
                </a:solidFill>
              </a:rPr>
              <a:t>5. Use positive emotions: The vaccine offers hope and relief from anxiety and risk of infection. It can lead to the end of the pandemic and getting back to our previous life</a:t>
            </a:r>
          </a:p>
          <a:p>
            <a:pPr marL="457200" indent="-457200">
              <a:lnSpc>
                <a:spcPct val="100000"/>
              </a:lnSpc>
              <a:buNone/>
            </a:pPr>
            <a:r>
              <a:rPr lang="en-US" sz="2000" b="1" dirty="0">
                <a:solidFill>
                  <a:schemeClr val="accent2"/>
                </a:solidFill>
              </a:rPr>
              <a:t>6. Emphasize specific benefits of getting the vaccine:</a:t>
            </a:r>
          </a:p>
          <a:p>
            <a:pPr marL="457200" lvl="1">
              <a:lnSpc>
                <a:spcPct val="100000"/>
              </a:lnSpc>
            </a:pPr>
            <a:r>
              <a:rPr lang="en-US" sz="2000" b="1" dirty="0">
                <a:solidFill>
                  <a:schemeClr val="accent2"/>
                </a:solidFill>
              </a:rPr>
              <a:t>Protection against the delta variant</a:t>
            </a:r>
          </a:p>
          <a:p>
            <a:pPr marL="457200" lvl="1">
              <a:lnSpc>
                <a:spcPct val="100000"/>
              </a:lnSpc>
            </a:pPr>
            <a:r>
              <a:rPr lang="en-US" sz="2000" b="1" dirty="0">
                <a:solidFill>
                  <a:schemeClr val="accent2"/>
                </a:solidFill>
              </a:rPr>
              <a:t>Decreased testing</a:t>
            </a:r>
          </a:p>
          <a:p>
            <a:pPr marL="457200" lvl="1">
              <a:lnSpc>
                <a:spcPct val="100000"/>
              </a:lnSpc>
            </a:pPr>
            <a:r>
              <a:rPr lang="en-US" sz="2000" b="1" dirty="0">
                <a:solidFill>
                  <a:schemeClr val="accent2"/>
                </a:solidFill>
              </a:rPr>
              <a:t>Decreased risk for children/ families</a:t>
            </a:r>
          </a:p>
          <a:p>
            <a:pPr marL="0" indent="0">
              <a:lnSpc>
                <a:spcPct val="100000"/>
              </a:lnSpc>
              <a:buNone/>
            </a:pPr>
            <a:r>
              <a:rPr lang="en-US" sz="2000" b="1" dirty="0">
                <a:solidFill>
                  <a:schemeClr val="accent6"/>
                </a:solidFill>
              </a:rPr>
              <a:t>7. Listen to the reasons staff </a:t>
            </a:r>
            <a:r>
              <a:rPr lang="en-US" sz="2000" b="1" dirty="0">
                <a:solidFill>
                  <a:srgbClr val="FF0000"/>
                </a:solidFill>
              </a:rPr>
              <a:t>did</a:t>
            </a:r>
            <a:r>
              <a:rPr lang="en-US" sz="2000" b="1" dirty="0">
                <a:solidFill>
                  <a:schemeClr val="accent6"/>
                </a:solidFill>
              </a:rPr>
              <a:t> get vaccinated (they are probably very specific) and share these reasons with your staff (bulletin board, facility letter, social media)</a:t>
            </a:r>
          </a:p>
          <a:p>
            <a:pPr marL="0" indent="0">
              <a:lnSpc>
                <a:spcPct val="100000"/>
              </a:lnSpc>
              <a:buNone/>
            </a:pPr>
            <a:r>
              <a:rPr lang="en-US" sz="2000" b="1" dirty="0">
                <a:solidFill>
                  <a:schemeClr val="accent5"/>
                </a:solidFill>
              </a:rPr>
              <a:t>8. Who is doing the talking? Identify leaders who have already built trust. Trusted Staff members who were hesitant and then got vaccinated are great messengers</a:t>
            </a:r>
          </a:p>
          <a:p>
            <a:pPr marL="0" indent="0">
              <a:lnSpc>
                <a:spcPct val="100000"/>
              </a:lnSpc>
              <a:buNone/>
            </a:pPr>
            <a:r>
              <a:rPr lang="en-US" sz="2000" b="1" dirty="0">
                <a:solidFill>
                  <a:schemeClr val="accent4"/>
                </a:solidFill>
              </a:rPr>
              <a:t>9. Provide information in multiple languages.</a:t>
            </a:r>
          </a:p>
          <a:p>
            <a:pPr marL="0" indent="0">
              <a:buNone/>
            </a:pPr>
            <a:endParaRPr lang="en-US" sz="1100" dirty="0"/>
          </a:p>
          <a:p>
            <a:pPr marL="0" indent="0">
              <a:buNone/>
            </a:pPr>
            <a:r>
              <a:rPr lang="en-US" sz="1100" dirty="0"/>
              <a:t>Invest in Trust: A Guide for Building COVID-19 Vaccine Trust and Increasing Vaccination Rates among CNAs. AHRQ,  https://</a:t>
            </a:r>
            <a:r>
              <a:rPr lang="en-US" sz="1100" dirty="0" err="1"/>
              <a:t>www.ahrq.gov</a:t>
            </a:r>
            <a:r>
              <a:rPr lang="en-US" sz="1100" dirty="0"/>
              <a:t>/nursing-home/materials/prevention/vaccine-</a:t>
            </a:r>
            <a:r>
              <a:rPr lang="en-US" sz="1100" dirty="0" err="1"/>
              <a:t>trust.html</a:t>
            </a:r>
            <a:endParaRPr lang="en-US" sz="11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2494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EF650-20FA-CD42-A733-7D9116592813}"/>
              </a:ext>
            </a:extLst>
          </p:cNvPr>
          <p:cNvSpPr>
            <a:spLocks noGrp="1"/>
          </p:cNvSpPr>
          <p:nvPr>
            <p:ph type="title"/>
          </p:nvPr>
        </p:nvSpPr>
        <p:spPr>
          <a:xfrm>
            <a:off x="897239" y="1112969"/>
            <a:ext cx="4213165" cy="4166010"/>
          </a:xfrm>
        </p:spPr>
        <p:txBody>
          <a:bodyPr>
            <a:normAutofit/>
          </a:bodyPr>
          <a:lstStyle/>
          <a:p>
            <a:r>
              <a:rPr lang="en-US" dirty="0">
                <a:solidFill>
                  <a:srgbClr val="FFFFFF"/>
                </a:solidFill>
              </a:rPr>
              <a:t>15 Strategies </a:t>
            </a:r>
            <a:br>
              <a:rPr lang="en-US" dirty="0">
                <a:solidFill>
                  <a:srgbClr val="FFFFFF"/>
                </a:solidFill>
              </a:rPr>
            </a:br>
            <a:r>
              <a:rPr lang="en-US" dirty="0">
                <a:solidFill>
                  <a:srgbClr val="FFFFFF"/>
                </a:solidFill>
              </a:rPr>
              <a:t>to use during conversations about the vaccine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F956916-11E0-364A-8E70-A3A870ABB724}"/>
              </a:ext>
            </a:extLst>
          </p:cNvPr>
          <p:cNvSpPr>
            <a:spLocks noGrp="1"/>
          </p:cNvSpPr>
          <p:nvPr>
            <p:ph idx="1"/>
          </p:nvPr>
        </p:nvSpPr>
        <p:spPr>
          <a:xfrm>
            <a:off x="5904580" y="479767"/>
            <a:ext cx="6020719" cy="6616339"/>
          </a:xfrm>
        </p:spPr>
        <p:txBody>
          <a:bodyPr anchor="t">
            <a:normAutofit fontScale="55000" lnSpcReduction="20000"/>
          </a:bodyPr>
          <a:lstStyle/>
          <a:p>
            <a:pPr marL="0" lvl="1" indent="-457200">
              <a:lnSpc>
                <a:spcPct val="120000"/>
              </a:lnSpc>
              <a:spcBef>
                <a:spcPts val="1000"/>
              </a:spcBef>
              <a:buNone/>
            </a:pPr>
            <a:r>
              <a:rPr lang="en-US" sz="3800" b="1" dirty="0">
                <a:solidFill>
                  <a:schemeClr val="accent1"/>
                </a:solidFill>
              </a:rPr>
              <a:t>10. Use multiple avenues of communication: text messages, emails, posters in break rooms, messages with paychecks, videos. </a:t>
            </a:r>
          </a:p>
          <a:p>
            <a:pPr marL="0" lvl="1" indent="-457200">
              <a:lnSpc>
                <a:spcPct val="120000"/>
              </a:lnSpc>
              <a:spcBef>
                <a:spcPts val="1000"/>
              </a:spcBef>
              <a:buNone/>
            </a:pPr>
            <a:r>
              <a:rPr lang="en-US" sz="3800" b="1" dirty="0">
                <a:solidFill>
                  <a:schemeClr val="tx2"/>
                </a:solidFill>
              </a:rPr>
              <a:t>11. Concentrate on the logistics, benefits and successes (when can staff be vaccinated, does it have to be in front of everyone, % of Staff that is vaccinated)</a:t>
            </a:r>
          </a:p>
          <a:p>
            <a:pPr marL="0" lvl="1" indent="-457200">
              <a:lnSpc>
                <a:spcPct val="120000"/>
              </a:lnSpc>
              <a:spcBef>
                <a:spcPts val="1000"/>
              </a:spcBef>
              <a:buNone/>
            </a:pPr>
            <a:r>
              <a:rPr lang="en-US" sz="3800" b="1" dirty="0">
                <a:solidFill>
                  <a:schemeClr val="accent6"/>
                </a:solidFill>
              </a:rPr>
              <a:t>12. Do not concentrate on “overcoming vaccine hesitancy” because it can lead to more apprehension.</a:t>
            </a:r>
          </a:p>
          <a:p>
            <a:pPr marL="0" indent="-457200">
              <a:lnSpc>
                <a:spcPct val="120000"/>
              </a:lnSpc>
              <a:buNone/>
            </a:pPr>
            <a:r>
              <a:rPr lang="en-US" sz="3800" b="1" dirty="0">
                <a:solidFill>
                  <a:schemeClr val="accent2"/>
                </a:solidFill>
              </a:rPr>
              <a:t>13. Provide information on side effects if this is a concern (see next slides).</a:t>
            </a:r>
          </a:p>
          <a:p>
            <a:pPr marL="0" indent="-457200">
              <a:lnSpc>
                <a:spcPct val="120000"/>
              </a:lnSpc>
              <a:buNone/>
            </a:pPr>
            <a:r>
              <a:rPr lang="en-US" sz="3800" b="1" dirty="0">
                <a:solidFill>
                  <a:schemeClr val="accent5"/>
                </a:solidFill>
              </a:rPr>
              <a:t>14. Provide Information on risk for fertility and pregnancy if this is a concern (see next slides).</a:t>
            </a:r>
          </a:p>
          <a:p>
            <a:pPr marL="0" indent="-457200">
              <a:lnSpc>
                <a:spcPct val="120000"/>
              </a:lnSpc>
              <a:buNone/>
            </a:pPr>
            <a:r>
              <a:rPr lang="en-US" sz="3800" b="1" dirty="0">
                <a:solidFill>
                  <a:schemeClr val="tx2"/>
                </a:solidFill>
              </a:rPr>
              <a:t>15. If possible, offer paid time off in case side effects occur after vaccination.</a:t>
            </a:r>
          </a:p>
          <a:p>
            <a:pPr marL="0" indent="0">
              <a:buNone/>
            </a:pPr>
            <a:endParaRPr lang="en-US" sz="1700" dirty="0"/>
          </a:p>
          <a:p>
            <a:pPr marL="0" indent="0">
              <a:buNone/>
            </a:pPr>
            <a:r>
              <a:rPr lang="en-US" sz="1700" dirty="0"/>
              <a:t>Invest in Trust: A Guide for Building COVID-19 Vaccine Trust and Increasing Vaccination Rates among CNAs. AHRQ,  https://www.ahrq.gov/nursing-home/materials/prevention/vaccine-trust.html</a:t>
            </a:r>
          </a:p>
          <a:p>
            <a:pPr marL="0" indent="0">
              <a:buNone/>
            </a:pPr>
            <a:endParaRPr lang="en-US" sz="2000" dirty="0"/>
          </a:p>
          <a:p>
            <a:pPr marL="0" indent="0">
              <a:buNone/>
            </a:pPr>
            <a:endParaRPr lang="en-US"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21041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23388</TotalTime>
  <Words>3772</Words>
  <Application>Microsoft Macintosh PowerPoint</Application>
  <PresentationFormat>Widescreen</PresentationFormat>
  <Paragraphs>281</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Courier New</vt:lpstr>
      <vt:lpstr>Wingdings</vt:lpstr>
      <vt:lpstr>Office Theme</vt:lpstr>
      <vt:lpstr>Let's Try Something New: Promoting COVID 19 Vaccine Confidence Now</vt:lpstr>
      <vt:lpstr>What are the current barriers to COVID 19 vaccination for PALTC Staff?</vt:lpstr>
      <vt:lpstr>What are other factors that influence COVID 19 vaccination? </vt:lpstr>
      <vt:lpstr>Adjusting our Perceptions of Why Someone is Not Vaccinated</vt:lpstr>
      <vt:lpstr>IT IS STILL ALL ABOUT TRUST  It is still possible to build and enhance trust–even with a vaccine mandate</vt:lpstr>
      <vt:lpstr>PowerPoint Presentation</vt:lpstr>
      <vt:lpstr>15 Strategies  to use during conversations about the vaccine </vt:lpstr>
      <vt:lpstr>15 Strategies  to use during conversations about the vaccine </vt:lpstr>
      <vt:lpstr>15 Strategies  to use during conversations about the vaccine </vt:lpstr>
      <vt:lpstr>Reaching diverse populations with the vaccine</vt:lpstr>
      <vt:lpstr>New Questions &amp; Answers about the COVID 19 Vaccine</vt:lpstr>
      <vt:lpstr>PowerPoint Presentation</vt:lpstr>
      <vt:lpstr>What about COVID 19 Vaccine Boosters?</vt:lpstr>
      <vt:lpstr>Why Should I get vaccinated if I have already had a COVID 19 infection or suspect that I did?</vt:lpstr>
      <vt:lpstr>Social Media Medical Misinformation and Disinformation</vt:lpstr>
      <vt:lpstr>Addressing Social Media and Medical Misinformation</vt:lpstr>
      <vt:lpstr>How to Address Social Media Misinformation</vt:lpstr>
      <vt:lpstr>Leading a conversation about what’s on social media regarding the COVID-19 vaccine…</vt:lpstr>
      <vt:lpstr>Realistic expectations for a COVID 19 vaccine conversation </vt:lpstr>
      <vt:lpstr>PowerPoint Presentation</vt:lpstr>
      <vt:lpstr>Side Effects of the Pfizer, Moderna and Johnson &amp; Johnson Vaccines </vt:lpstr>
      <vt:lpstr>Side Effects to the Pfizer, Moderna and Johnson &amp; Johnson Vaccines </vt:lpstr>
      <vt:lpstr>Is the COVID 19 vaccine safe to take if I am pregnant or planning to become pregnant? </vt:lpstr>
      <vt:lpstr>Does the COVID 19 vaccine cause sterility or infertility? </vt:lpstr>
      <vt:lpstr>What about Incentives?</vt:lpstr>
      <vt:lpstr>What can we do now?</vt:lpstr>
      <vt:lpstr>Motivational Interviewing</vt:lpstr>
      <vt:lpstr>The Spirit of Motivational Interviewing</vt:lpstr>
      <vt:lpstr>Find New and Innovative Ways to Engage Staff</vt:lpstr>
      <vt:lpstr>COVID 19 Vaccine Confidence is the Goal!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Try Something New: Promoting COVID 19 Vaccine Confidence Now</dc:title>
  <dc:creator>Leslie Eber</dc:creator>
  <cp:lastModifiedBy>Leslie Eber</cp:lastModifiedBy>
  <cp:revision>205</cp:revision>
  <dcterms:created xsi:type="dcterms:W3CDTF">2021-07-18T18:19:07Z</dcterms:created>
  <dcterms:modified xsi:type="dcterms:W3CDTF">2021-09-13T16:10:53Z</dcterms:modified>
</cp:coreProperties>
</file>