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13"/>
  </p:notesMasterIdLst>
  <p:sldIdLst>
    <p:sldId id="256" r:id="rId2"/>
    <p:sldId id="257" r:id="rId3"/>
    <p:sldId id="259" r:id="rId4"/>
    <p:sldId id="320" r:id="rId5"/>
    <p:sldId id="277" r:id="rId6"/>
    <p:sldId id="274" r:id="rId7"/>
    <p:sldId id="273" r:id="rId8"/>
    <p:sldId id="321" r:id="rId9"/>
    <p:sldId id="319" r:id="rId10"/>
    <p:sldId id="315" r:id="rId11"/>
    <p:sldId id="31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0F3DD-B03C-4858-94C3-963612C1BAC0}" v="79" dt="2024-03-04T18:34:38.965"/>
    <p1510:client id="{59611E38-BDCF-12CE-DBB7-6A875A4276BD}" v="5" dt="2024-03-05T19:00:27.251"/>
    <p1510:client id="{737AD7DD-EDEE-35AD-E928-D449E439A090}" v="15" dt="2024-03-05T15:59:04.478"/>
    <p1510:client id="{9403AB3C-9F59-4737-914A-7FEDCC8281AF}" v="411" dt="2024-03-05T15:47:16.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1" d="100"/>
          <a:sy n="111" d="100"/>
        </p:scale>
        <p:origin x="30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06B17-BE4B-4339-9455-794F97F3200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8F6E510E-3318-4D36-8266-369F7C32662A}">
      <dgm:prSet/>
      <dgm:spPr>
        <a:solidFill>
          <a:schemeClr val="accent2">
            <a:lumMod val="40000"/>
            <a:lumOff val="60000"/>
          </a:schemeClr>
        </a:solidFill>
      </dgm:spPr>
      <dgm:t>
        <a:bodyPr/>
        <a:lstStyle/>
        <a:p>
          <a:r>
            <a:rPr lang="en-US" b="0" i="0"/>
            <a:t>CMS is increasing scrutiny on the care for residents with substance abuse issues</a:t>
          </a:r>
          <a:endParaRPr lang="en-US"/>
        </a:p>
      </dgm:t>
    </dgm:pt>
    <dgm:pt modelId="{7BAEC925-0986-43A8-A82C-F70A7E4059CC}" type="parTrans" cxnId="{83E269E3-6947-4027-8CF9-F2B0D8C36C9B}">
      <dgm:prSet/>
      <dgm:spPr/>
      <dgm:t>
        <a:bodyPr/>
        <a:lstStyle/>
        <a:p>
          <a:endParaRPr lang="en-US"/>
        </a:p>
      </dgm:t>
    </dgm:pt>
    <dgm:pt modelId="{D80BAD8B-C532-4EC6-8275-6666734D049B}" type="sibTrans" cxnId="{83E269E3-6947-4027-8CF9-F2B0D8C36C9B}">
      <dgm:prSet/>
      <dgm:spPr/>
      <dgm:t>
        <a:bodyPr/>
        <a:lstStyle/>
        <a:p>
          <a:endParaRPr lang="en-US"/>
        </a:p>
      </dgm:t>
    </dgm:pt>
    <dgm:pt modelId="{E30844AB-5C8C-4588-8CB3-2D0A79F7026C}">
      <dgm:prSet/>
      <dgm:spPr>
        <a:solidFill>
          <a:schemeClr val="accent3">
            <a:lumMod val="60000"/>
            <a:lumOff val="40000"/>
          </a:schemeClr>
        </a:solidFill>
      </dgm:spPr>
      <dgm:t>
        <a:bodyPr/>
        <a:lstStyle/>
        <a:p>
          <a:r>
            <a:rPr lang="en-US" b="0" i="0" dirty="0"/>
            <a:t>At F557 and F563, CMS adds the following guidance:</a:t>
          </a:r>
          <a:endParaRPr lang="en-US" dirty="0"/>
        </a:p>
      </dgm:t>
    </dgm:pt>
    <dgm:pt modelId="{8F3F71C3-0F21-4D1C-A67A-DAE987B61D6F}" type="parTrans" cxnId="{F190B16D-0708-470A-831A-B51359AE0150}">
      <dgm:prSet/>
      <dgm:spPr/>
      <dgm:t>
        <a:bodyPr/>
        <a:lstStyle/>
        <a:p>
          <a:endParaRPr lang="en-US"/>
        </a:p>
      </dgm:t>
    </dgm:pt>
    <dgm:pt modelId="{78895BBE-3C51-4051-9576-3B3A4FC381D2}" type="sibTrans" cxnId="{F190B16D-0708-470A-831A-B51359AE0150}">
      <dgm:prSet/>
      <dgm:spPr/>
      <dgm:t>
        <a:bodyPr/>
        <a:lstStyle/>
        <a:p>
          <a:endParaRPr lang="en-US"/>
        </a:p>
      </dgm:t>
    </dgm:pt>
    <dgm:pt modelId="{74B03F71-0397-41D2-8F49-AE4AA1EDDAAC}">
      <dgm:prSet/>
      <dgm:spPr/>
      <dgm:t>
        <a:bodyPr/>
        <a:lstStyle/>
        <a:p>
          <a:r>
            <a:rPr lang="en-US" b="0" i="0"/>
            <a:t>Facility staff must have consent to search a resident’s body or personal possessions</a:t>
          </a:r>
          <a:endParaRPr lang="en-US"/>
        </a:p>
      </dgm:t>
    </dgm:pt>
    <dgm:pt modelId="{2F315907-FEDE-4C04-B654-0B643DDA2D80}" type="parTrans" cxnId="{36C87B12-714E-4372-AE7F-3B2D0AE25A16}">
      <dgm:prSet/>
      <dgm:spPr/>
      <dgm:t>
        <a:bodyPr/>
        <a:lstStyle/>
        <a:p>
          <a:endParaRPr lang="en-US"/>
        </a:p>
      </dgm:t>
    </dgm:pt>
    <dgm:pt modelId="{3D20C1A2-52F8-4EA5-BC41-05F2410E6003}" type="sibTrans" cxnId="{36C87B12-714E-4372-AE7F-3B2D0AE25A16}">
      <dgm:prSet/>
      <dgm:spPr/>
      <dgm:t>
        <a:bodyPr/>
        <a:lstStyle/>
        <a:p>
          <a:endParaRPr lang="en-US"/>
        </a:p>
      </dgm:t>
    </dgm:pt>
    <dgm:pt modelId="{B3E20F8C-B20D-4AB4-A891-7E04D01F1A00}">
      <dgm:prSet/>
      <dgm:spPr/>
      <dgm:t>
        <a:bodyPr/>
        <a:lstStyle/>
        <a:p>
          <a:r>
            <a:rPr lang="en-US"/>
            <a:t>F</a:t>
          </a:r>
          <a:r>
            <a:rPr lang="en-US" b="0" i="0"/>
            <a:t>acility staff should have knowledge of signs, symptoms, and triggers of possible substance use</a:t>
          </a:r>
          <a:endParaRPr lang="en-US"/>
        </a:p>
      </dgm:t>
    </dgm:pt>
    <dgm:pt modelId="{05D71602-4ED6-45C4-B2C0-4E0C01A62A96}" type="parTrans" cxnId="{EE810628-9EF4-4A3A-A9E5-D322530499C2}">
      <dgm:prSet/>
      <dgm:spPr/>
      <dgm:t>
        <a:bodyPr/>
        <a:lstStyle/>
        <a:p>
          <a:endParaRPr lang="en-US"/>
        </a:p>
      </dgm:t>
    </dgm:pt>
    <dgm:pt modelId="{01DFA32B-9FF9-4EDE-B456-1D5F10177915}" type="sibTrans" cxnId="{EE810628-9EF4-4A3A-A9E5-D322530499C2}">
      <dgm:prSet/>
      <dgm:spPr/>
      <dgm:t>
        <a:bodyPr/>
        <a:lstStyle/>
        <a:p>
          <a:endParaRPr lang="en-US"/>
        </a:p>
      </dgm:t>
    </dgm:pt>
    <dgm:pt modelId="{1C3E5C1E-700C-43A8-87F7-718EC15879BE}">
      <dgm:prSet/>
      <dgm:spPr/>
      <dgm:t>
        <a:bodyPr/>
        <a:lstStyle/>
        <a:p>
          <a:r>
            <a:rPr lang="en-US" dirty="0"/>
            <a:t>I</a:t>
          </a:r>
          <a:r>
            <a:rPr lang="en-US" b="0" i="0" dirty="0"/>
            <a:t>f the facility determines illegal substances have been brought into the facility by a visitor, the facility should refer to local law enforcement </a:t>
          </a:r>
          <a:endParaRPr lang="en-US" dirty="0"/>
        </a:p>
      </dgm:t>
    </dgm:pt>
    <dgm:pt modelId="{178416AC-8485-4C83-9679-0C0A70D5FCD6}" type="parTrans" cxnId="{936DAA60-1C1F-486F-B5B2-0E7C5AD0986E}">
      <dgm:prSet/>
      <dgm:spPr/>
      <dgm:t>
        <a:bodyPr/>
        <a:lstStyle/>
        <a:p>
          <a:endParaRPr lang="en-US"/>
        </a:p>
      </dgm:t>
    </dgm:pt>
    <dgm:pt modelId="{121D25C3-76CE-4455-B629-DB5C44BB4C67}" type="sibTrans" cxnId="{936DAA60-1C1F-486F-B5B2-0E7C5AD0986E}">
      <dgm:prSet/>
      <dgm:spPr/>
      <dgm:t>
        <a:bodyPr/>
        <a:lstStyle/>
        <a:p>
          <a:endParaRPr lang="en-US"/>
        </a:p>
      </dgm:t>
    </dgm:pt>
    <dgm:pt modelId="{C5B6E628-4CB5-4E4F-A3D8-2CE25E00FB75}" type="pres">
      <dgm:prSet presAssocID="{5B006B17-BE4B-4339-9455-794F97F3200D}" presName="linear" presStyleCnt="0">
        <dgm:presLayoutVars>
          <dgm:animLvl val="lvl"/>
          <dgm:resizeHandles val="exact"/>
        </dgm:presLayoutVars>
      </dgm:prSet>
      <dgm:spPr/>
    </dgm:pt>
    <dgm:pt modelId="{1BC42455-7ABA-4FAA-83AF-D6525103932F}" type="pres">
      <dgm:prSet presAssocID="{8F6E510E-3318-4D36-8266-369F7C32662A}" presName="parentText" presStyleLbl="node1" presStyleIdx="0" presStyleCnt="2">
        <dgm:presLayoutVars>
          <dgm:chMax val="0"/>
          <dgm:bulletEnabled val="1"/>
        </dgm:presLayoutVars>
      </dgm:prSet>
      <dgm:spPr/>
    </dgm:pt>
    <dgm:pt modelId="{E3E26729-69D7-4A25-BD8A-3D0D8F392521}" type="pres">
      <dgm:prSet presAssocID="{D80BAD8B-C532-4EC6-8275-6666734D049B}" presName="spacer" presStyleCnt="0"/>
      <dgm:spPr/>
    </dgm:pt>
    <dgm:pt modelId="{8FDE0EEA-B0B1-413F-BE11-1816C845B1A5}" type="pres">
      <dgm:prSet presAssocID="{E30844AB-5C8C-4588-8CB3-2D0A79F7026C}" presName="parentText" presStyleLbl="node1" presStyleIdx="1" presStyleCnt="2" custScaleY="73106">
        <dgm:presLayoutVars>
          <dgm:chMax val="0"/>
          <dgm:bulletEnabled val="1"/>
        </dgm:presLayoutVars>
      </dgm:prSet>
      <dgm:spPr/>
    </dgm:pt>
    <dgm:pt modelId="{D219F1D6-14B6-4D4A-BCAA-26B881EFE465}" type="pres">
      <dgm:prSet presAssocID="{E30844AB-5C8C-4588-8CB3-2D0A79F7026C}" presName="childText" presStyleLbl="revTx" presStyleIdx="0" presStyleCnt="1">
        <dgm:presLayoutVars>
          <dgm:bulletEnabled val="1"/>
        </dgm:presLayoutVars>
      </dgm:prSet>
      <dgm:spPr/>
    </dgm:pt>
  </dgm:ptLst>
  <dgm:cxnLst>
    <dgm:cxn modelId="{36C87B12-714E-4372-AE7F-3B2D0AE25A16}" srcId="{E30844AB-5C8C-4588-8CB3-2D0A79F7026C}" destId="{74B03F71-0397-41D2-8F49-AE4AA1EDDAAC}" srcOrd="0" destOrd="0" parTransId="{2F315907-FEDE-4C04-B654-0B643DDA2D80}" sibTransId="{3D20C1A2-52F8-4EA5-BC41-05F2410E6003}"/>
    <dgm:cxn modelId="{F3318C14-B26D-4AB9-829C-5C274CA0C8DB}" type="presOf" srcId="{B3E20F8C-B20D-4AB4-A891-7E04D01F1A00}" destId="{D219F1D6-14B6-4D4A-BCAA-26B881EFE465}" srcOrd="0" destOrd="1" presId="urn:microsoft.com/office/officeart/2005/8/layout/vList2"/>
    <dgm:cxn modelId="{58F6C51F-1A38-41C9-9B8D-3E79AEAE031F}" type="presOf" srcId="{8F6E510E-3318-4D36-8266-369F7C32662A}" destId="{1BC42455-7ABA-4FAA-83AF-D6525103932F}" srcOrd="0" destOrd="0" presId="urn:microsoft.com/office/officeart/2005/8/layout/vList2"/>
    <dgm:cxn modelId="{EE810628-9EF4-4A3A-A9E5-D322530499C2}" srcId="{E30844AB-5C8C-4588-8CB3-2D0A79F7026C}" destId="{B3E20F8C-B20D-4AB4-A891-7E04D01F1A00}" srcOrd="1" destOrd="0" parTransId="{05D71602-4ED6-45C4-B2C0-4E0C01A62A96}" sibTransId="{01DFA32B-9FF9-4EDE-B456-1D5F10177915}"/>
    <dgm:cxn modelId="{936DAA60-1C1F-486F-B5B2-0E7C5AD0986E}" srcId="{E30844AB-5C8C-4588-8CB3-2D0A79F7026C}" destId="{1C3E5C1E-700C-43A8-87F7-718EC15879BE}" srcOrd="2" destOrd="0" parTransId="{178416AC-8485-4C83-9679-0C0A70D5FCD6}" sibTransId="{121D25C3-76CE-4455-B629-DB5C44BB4C67}"/>
    <dgm:cxn modelId="{F190B16D-0708-470A-831A-B51359AE0150}" srcId="{5B006B17-BE4B-4339-9455-794F97F3200D}" destId="{E30844AB-5C8C-4588-8CB3-2D0A79F7026C}" srcOrd="1" destOrd="0" parTransId="{8F3F71C3-0F21-4D1C-A67A-DAE987B61D6F}" sibTransId="{78895BBE-3C51-4051-9576-3B3A4FC381D2}"/>
    <dgm:cxn modelId="{2A987584-B7D9-406D-A7EF-0EE299C8025D}" type="presOf" srcId="{74B03F71-0397-41D2-8F49-AE4AA1EDDAAC}" destId="{D219F1D6-14B6-4D4A-BCAA-26B881EFE465}" srcOrd="0" destOrd="0" presId="urn:microsoft.com/office/officeart/2005/8/layout/vList2"/>
    <dgm:cxn modelId="{E5686E95-D4B9-4F44-A236-F3DA2E5EE048}" type="presOf" srcId="{1C3E5C1E-700C-43A8-87F7-718EC15879BE}" destId="{D219F1D6-14B6-4D4A-BCAA-26B881EFE465}" srcOrd="0" destOrd="2" presId="urn:microsoft.com/office/officeart/2005/8/layout/vList2"/>
    <dgm:cxn modelId="{D87FCE9A-0C40-433D-84C5-D46298EFADD7}" type="presOf" srcId="{5B006B17-BE4B-4339-9455-794F97F3200D}" destId="{C5B6E628-4CB5-4E4F-A3D8-2CE25E00FB75}" srcOrd="0" destOrd="0" presId="urn:microsoft.com/office/officeart/2005/8/layout/vList2"/>
    <dgm:cxn modelId="{405DC8D9-C604-4DE9-A8CF-6AC05BDFF5C7}" type="presOf" srcId="{E30844AB-5C8C-4588-8CB3-2D0A79F7026C}" destId="{8FDE0EEA-B0B1-413F-BE11-1816C845B1A5}" srcOrd="0" destOrd="0" presId="urn:microsoft.com/office/officeart/2005/8/layout/vList2"/>
    <dgm:cxn modelId="{83E269E3-6947-4027-8CF9-F2B0D8C36C9B}" srcId="{5B006B17-BE4B-4339-9455-794F97F3200D}" destId="{8F6E510E-3318-4D36-8266-369F7C32662A}" srcOrd="0" destOrd="0" parTransId="{7BAEC925-0986-43A8-A82C-F70A7E4059CC}" sibTransId="{D80BAD8B-C532-4EC6-8275-6666734D049B}"/>
    <dgm:cxn modelId="{242F7DE9-32F9-4B48-9082-51668974561C}" type="presParOf" srcId="{C5B6E628-4CB5-4E4F-A3D8-2CE25E00FB75}" destId="{1BC42455-7ABA-4FAA-83AF-D6525103932F}" srcOrd="0" destOrd="0" presId="urn:microsoft.com/office/officeart/2005/8/layout/vList2"/>
    <dgm:cxn modelId="{88A86096-9BDA-4548-AE4E-F453A7632583}" type="presParOf" srcId="{C5B6E628-4CB5-4E4F-A3D8-2CE25E00FB75}" destId="{E3E26729-69D7-4A25-BD8A-3D0D8F392521}" srcOrd="1" destOrd="0" presId="urn:microsoft.com/office/officeart/2005/8/layout/vList2"/>
    <dgm:cxn modelId="{1F15A396-3E2F-4650-BE68-C9456A2DE01D}" type="presParOf" srcId="{C5B6E628-4CB5-4E4F-A3D8-2CE25E00FB75}" destId="{8FDE0EEA-B0B1-413F-BE11-1816C845B1A5}" srcOrd="2" destOrd="0" presId="urn:microsoft.com/office/officeart/2005/8/layout/vList2"/>
    <dgm:cxn modelId="{966CE935-62C7-4A24-8737-315339973BEE}" type="presParOf" srcId="{C5B6E628-4CB5-4E4F-A3D8-2CE25E00FB75}" destId="{D219F1D6-14B6-4D4A-BCAA-26B881EFE46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6A8835-4732-4968-A4B5-BBD05C665F34}" type="doc">
      <dgm:prSet loTypeId="urn:microsoft.com/office/officeart/2005/8/layout/vList2" loCatId="list" qsTypeId="urn:microsoft.com/office/officeart/2005/8/quickstyle/simple1" qsCatId="simple" csTypeId="urn:microsoft.com/office/officeart/2005/8/colors/accent3_5" csCatId="accent3"/>
      <dgm:spPr/>
      <dgm:t>
        <a:bodyPr/>
        <a:lstStyle/>
        <a:p>
          <a:endParaRPr lang="en-US"/>
        </a:p>
      </dgm:t>
    </dgm:pt>
    <dgm:pt modelId="{F30EC654-410B-4F25-BBD8-E582ED557E21}">
      <dgm:prSet/>
      <dgm:spPr/>
      <dgm:t>
        <a:bodyPr/>
        <a:lstStyle/>
        <a:p>
          <a:r>
            <a:rPr lang="en-US"/>
            <a:t>Do not order drug tests for residents.</a:t>
          </a:r>
        </a:p>
      </dgm:t>
    </dgm:pt>
    <dgm:pt modelId="{463CED2C-68E4-414C-8F7A-C327EB1A8499}" type="parTrans" cxnId="{9056D215-3BE6-483B-BDCE-389CF1FDDEC5}">
      <dgm:prSet/>
      <dgm:spPr/>
      <dgm:t>
        <a:bodyPr/>
        <a:lstStyle/>
        <a:p>
          <a:endParaRPr lang="en-US"/>
        </a:p>
      </dgm:t>
    </dgm:pt>
    <dgm:pt modelId="{AB721AE6-C336-4476-A7F9-315042259E24}" type="sibTrans" cxnId="{9056D215-3BE6-483B-BDCE-389CF1FDDEC5}">
      <dgm:prSet/>
      <dgm:spPr/>
      <dgm:t>
        <a:bodyPr/>
        <a:lstStyle/>
        <a:p>
          <a:endParaRPr lang="en-US"/>
        </a:p>
      </dgm:t>
    </dgm:pt>
    <dgm:pt modelId="{7CC87D13-D785-4964-A25D-1E114FF80F9E}">
      <dgm:prSet/>
      <dgm:spPr/>
      <dgm:t>
        <a:bodyPr/>
        <a:lstStyle/>
        <a:p>
          <a:r>
            <a:rPr lang="en-US"/>
            <a:t>Drug testing may only be given with resident consent.</a:t>
          </a:r>
        </a:p>
      </dgm:t>
    </dgm:pt>
    <dgm:pt modelId="{D80837AB-0EC1-423C-8C76-32C8DB497669}" type="parTrans" cxnId="{DA7E8C8D-F3B1-4DD4-8D86-FAD9D23A6640}">
      <dgm:prSet/>
      <dgm:spPr/>
      <dgm:t>
        <a:bodyPr/>
        <a:lstStyle/>
        <a:p>
          <a:endParaRPr lang="en-US"/>
        </a:p>
      </dgm:t>
    </dgm:pt>
    <dgm:pt modelId="{21304869-9FF6-4DFD-AC4D-9B23955DF94D}" type="sibTrans" cxnId="{DA7E8C8D-F3B1-4DD4-8D86-FAD9D23A6640}">
      <dgm:prSet/>
      <dgm:spPr/>
      <dgm:t>
        <a:bodyPr/>
        <a:lstStyle/>
        <a:p>
          <a:endParaRPr lang="en-US"/>
        </a:p>
      </dgm:t>
    </dgm:pt>
    <dgm:pt modelId="{3E9E1606-4B21-49B5-8997-F93D177CB880}">
      <dgm:prSet/>
      <dgm:spPr/>
      <dgm:t>
        <a:bodyPr/>
        <a:lstStyle/>
        <a:p>
          <a:r>
            <a:rPr lang="en-US"/>
            <a:t>If you suspect the resident of overdose, administration of Narcan is expected.</a:t>
          </a:r>
        </a:p>
      </dgm:t>
    </dgm:pt>
    <dgm:pt modelId="{7F85DF90-FC28-4A43-86BC-8ECB23058457}" type="parTrans" cxnId="{43BE83D0-8C55-417A-91EB-F0BDF7946671}">
      <dgm:prSet/>
      <dgm:spPr/>
      <dgm:t>
        <a:bodyPr/>
        <a:lstStyle/>
        <a:p>
          <a:endParaRPr lang="en-US"/>
        </a:p>
      </dgm:t>
    </dgm:pt>
    <dgm:pt modelId="{B21C8FC7-3100-43EC-9D9D-9851476945A7}" type="sibTrans" cxnId="{43BE83D0-8C55-417A-91EB-F0BDF7946671}">
      <dgm:prSet/>
      <dgm:spPr/>
      <dgm:t>
        <a:bodyPr/>
        <a:lstStyle/>
        <a:p>
          <a:endParaRPr lang="en-US"/>
        </a:p>
      </dgm:t>
    </dgm:pt>
    <dgm:pt modelId="{5A8FD304-3F2D-49ED-ABA6-D69F7DB699E7}">
      <dgm:prSet/>
      <dgm:spPr/>
      <dgm:t>
        <a:bodyPr/>
        <a:lstStyle/>
        <a:p>
          <a:r>
            <a:rPr lang="en-US"/>
            <a:t>What do you expect to do with a drug test result? – cannot be used as grounds for involuntary discharge nor is it useful to facilitate an arrest</a:t>
          </a:r>
        </a:p>
      </dgm:t>
    </dgm:pt>
    <dgm:pt modelId="{B887E1E8-5AA5-4E59-ADC8-DC6EE0B09D91}" type="parTrans" cxnId="{D39C1276-BBD0-4C37-8540-4AC894CC472C}">
      <dgm:prSet/>
      <dgm:spPr/>
      <dgm:t>
        <a:bodyPr/>
        <a:lstStyle/>
        <a:p>
          <a:endParaRPr lang="en-US"/>
        </a:p>
      </dgm:t>
    </dgm:pt>
    <dgm:pt modelId="{EC51A5BF-8E7B-46C8-AFE3-293E552F4E99}" type="sibTrans" cxnId="{D39C1276-BBD0-4C37-8540-4AC894CC472C}">
      <dgm:prSet/>
      <dgm:spPr/>
      <dgm:t>
        <a:bodyPr/>
        <a:lstStyle/>
        <a:p>
          <a:endParaRPr lang="en-US"/>
        </a:p>
      </dgm:t>
    </dgm:pt>
    <dgm:pt modelId="{771624EE-C442-47C1-9CCD-C1855891A802}">
      <dgm:prSet/>
      <dgm:spPr/>
      <dgm:t>
        <a:bodyPr/>
        <a:lstStyle/>
        <a:p>
          <a:r>
            <a:rPr lang="en-US"/>
            <a:t>Medications may not simply be held for suspicion of drug use.</a:t>
          </a:r>
        </a:p>
      </dgm:t>
    </dgm:pt>
    <dgm:pt modelId="{2F256556-BC78-461C-A7D6-DE25EE56735F}" type="parTrans" cxnId="{5638CDF9-C8AD-469B-8405-87FC370AA3FD}">
      <dgm:prSet/>
      <dgm:spPr/>
      <dgm:t>
        <a:bodyPr/>
        <a:lstStyle/>
        <a:p>
          <a:endParaRPr lang="en-US"/>
        </a:p>
      </dgm:t>
    </dgm:pt>
    <dgm:pt modelId="{18384C11-6EA8-408F-8A48-9067064C0796}" type="sibTrans" cxnId="{5638CDF9-C8AD-469B-8405-87FC370AA3FD}">
      <dgm:prSet/>
      <dgm:spPr/>
      <dgm:t>
        <a:bodyPr/>
        <a:lstStyle/>
        <a:p>
          <a:endParaRPr lang="en-US"/>
        </a:p>
      </dgm:t>
    </dgm:pt>
    <dgm:pt modelId="{E1B1594F-AA6F-4682-A459-D6935C489158}">
      <dgm:prSet/>
      <dgm:spPr/>
      <dgm:t>
        <a:bodyPr/>
        <a:lstStyle/>
        <a:p>
          <a:r>
            <a:rPr lang="en-US"/>
            <a:t>To prevent drug-to-drug interaction risk, define assessment parameters for resident at time of administration and hold for specific criteria met via this assessment.</a:t>
          </a:r>
        </a:p>
      </dgm:t>
    </dgm:pt>
    <dgm:pt modelId="{9D2E3959-6179-4643-9BD2-6994C8925629}" type="parTrans" cxnId="{35180810-5E1E-4D56-B44B-2C46C389D7FC}">
      <dgm:prSet/>
      <dgm:spPr/>
      <dgm:t>
        <a:bodyPr/>
        <a:lstStyle/>
        <a:p>
          <a:endParaRPr lang="en-US"/>
        </a:p>
      </dgm:t>
    </dgm:pt>
    <dgm:pt modelId="{D90456D1-2554-4A2A-898A-7F8F94DA4C3B}" type="sibTrans" cxnId="{35180810-5E1E-4D56-B44B-2C46C389D7FC}">
      <dgm:prSet/>
      <dgm:spPr/>
      <dgm:t>
        <a:bodyPr/>
        <a:lstStyle/>
        <a:p>
          <a:endParaRPr lang="en-US"/>
        </a:p>
      </dgm:t>
    </dgm:pt>
    <dgm:pt modelId="{16E21B4B-3E67-4ABD-B6AC-6FF016EE87D7}" type="pres">
      <dgm:prSet presAssocID="{F16A8835-4732-4968-A4B5-BBD05C665F34}" presName="linear" presStyleCnt="0">
        <dgm:presLayoutVars>
          <dgm:animLvl val="lvl"/>
          <dgm:resizeHandles val="exact"/>
        </dgm:presLayoutVars>
      </dgm:prSet>
      <dgm:spPr/>
    </dgm:pt>
    <dgm:pt modelId="{6FC9011D-824F-4F69-B1FB-42EE426E56DE}" type="pres">
      <dgm:prSet presAssocID="{F30EC654-410B-4F25-BBD8-E582ED557E21}" presName="parentText" presStyleLbl="node1" presStyleIdx="0" presStyleCnt="2">
        <dgm:presLayoutVars>
          <dgm:chMax val="0"/>
          <dgm:bulletEnabled val="1"/>
        </dgm:presLayoutVars>
      </dgm:prSet>
      <dgm:spPr/>
    </dgm:pt>
    <dgm:pt modelId="{9AB57E2B-5AB4-47DE-AF54-6E2DE9F48DC4}" type="pres">
      <dgm:prSet presAssocID="{F30EC654-410B-4F25-BBD8-E582ED557E21}" presName="childText" presStyleLbl="revTx" presStyleIdx="0" presStyleCnt="2">
        <dgm:presLayoutVars>
          <dgm:bulletEnabled val="1"/>
        </dgm:presLayoutVars>
      </dgm:prSet>
      <dgm:spPr/>
    </dgm:pt>
    <dgm:pt modelId="{E3E20098-A462-4C01-93D7-EDB5DD9453C2}" type="pres">
      <dgm:prSet presAssocID="{771624EE-C442-47C1-9CCD-C1855891A802}" presName="parentText" presStyleLbl="node1" presStyleIdx="1" presStyleCnt="2">
        <dgm:presLayoutVars>
          <dgm:chMax val="0"/>
          <dgm:bulletEnabled val="1"/>
        </dgm:presLayoutVars>
      </dgm:prSet>
      <dgm:spPr/>
    </dgm:pt>
    <dgm:pt modelId="{A302672B-6EF6-42D6-8C4D-9F2B9AEECC2A}" type="pres">
      <dgm:prSet presAssocID="{771624EE-C442-47C1-9CCD-C1855891A802}" presName="childText" presStyleLbl="revTx" presStyleIdx="1" presStyleCnt="2">
        <dgm:presLayoutVars>
          <dgm:bulletEnabled val="1"/>
        </dgm:presLayoutVars>
      </dgm:prSet>
      <dgm:spPr/>
    </dgm:pt>
  </dgm:ptLst>
  <dgm:cxnLst>
    <dgm:cxn modelId="{35180810-5E1E-4D56-B44B-2C46C389D7FC}" srcId="{771624EE-C442-47C1-9CCD-C1855891A802}" destId="{E1B1594F-AA6F-4682-A459-D6935C489158}" srcOrd="0" destOrd="0" parTransId="{9D2E3959-6179-4643-9BD2-6994C8925629}" sibTransId="{D90456D1-2554-4A2A-898A-7F8F94DA4C3B}"/>
    <dgm:cxn modelId="{9056D215-3BE6-483B-BDCE-389CF1FDDEC5}" srcId="{F16A8835-4732-4968-A4B5-BBD05C665F34}" destId="{F30EC654-410B-4F25-BBD8-E582ED557E21}" srcOrd="0" destOrd="0" parTransId="{463CED2C-68E4-414C-8F7A-C327EB1A8499}" sibTransId="{AB721AE6-C336-4476-A7F9-315042259E24}"/>
    <dgm:cxn modelId="{8F50D117-9499-4154-823A-615CB9E78AAF}" type="presOf" srcId="{7CC87D13-D785-4964-A25D-1E114FF80F9E}" destId="{9AB57E2B-5AB4-47DE-AF54-6E2DE9F48DC4}" srcOrd="0" destOrd="0" presId="urn:microsoft.com/office/officeart/2005/8/layout/vList2"/>
    <dgm:cxn modelId="{DE936C1D-D7DC-44D8-8AEB-CF4AFA830F4A}" type="presOf" srcId="{E1B1594F-AA6F-4682-A459-D6935C489158}" destId="{A302672B-6EF6-42D6-8C4D-9F2B9AEECC2A}" srcOrd="0" destOrd="0" presId="urn:microsoft.com/office/officeart/2005/8/layout/vList2"/>
    <dgm:cxn modelId="{8990C769-287A-4619-8755-75D5BBBEFFEC}" type="presOf" srcId="{5A8FD304-3F2D-49ED-ABA6-D69F7DB699E7}" destId="{9AB57E2B-5AB4-47DE-AF54-6E2DE9F48DC4}" srcOrd="0" destOrd="2" presId="urn:microsoft.com/office/officeart/2005/8/layout/vList2"/>
    <dgm:cxn modelId="{D39C1276-BBD0-4C37-8540-4AC894CC472C}" srcId="{F30EC654-410B-4F25-BBD8-E582ED557E21}" destId="{5A8FD304-3F2D-49ED-ABA6-D69F7DB699E7}" srcOrd="2" destOrd="0" parTransId="{B887E1E8-5AA5-4E59-ADC8-DC6EE0B09D91}" sibTransId="{EC51A5BF-8E7B-46C8-AFE3-293E552F4E99}"/>
    <dgm:cxn modelId="{DA7E8C8D-F3B1-4DD4-8D86-FAD9D23A6640}" srcId="{F30EC654-410B-4F25-BBD8-E582ED557E21}" destId="{7CC87D13-D785-4964-A25D-1E114FF80F9E}" srcOrd="0" destOrd="0" parTransId="{D80837AB-0EC1-423C-8C76-32C8DB497669}" sibTransId="{21304869-9FF6-4DFD-AC4D-9B23955DF94D}"/>
    <dgm:cxn modelId="{63B8E9A3-F0E6-4750-9D93-F602C21AD5ED}" type="presOf" srcId="{3E9E1606-4B21-49B5-8997-F93D177CB880}" destId="{9AB57E2B-5AB4-47DE-AF54-6E2DE9F48DC4}" srcOrd="0" destOrd="1" presId="urn:microsoft.com/office/officeart/2005/8/layout/vList2"/>
    <dgm:cxn modelId="{8D9F0EC6-1A42-43A4-9660-2EAB343CA486}" type="presOf" srcId="{F16A8835-4732-4968-A4B5-BBD05C665F34}" destId="{16E21B4B-3E67-4ABD-B6AC-6FF016EE87D7}" srcOrd="0" destOrd="0" presId="urn:microsoft.com/office/officeart/2005/8/layout/vList2"/>
    <dgm:cxn modelId="{43BE83D0-8C55-417A-91EB-F0BDF7946671}" srcId="{F30EC654-410B-4F25-BBD8-E582ED557E21}" destId="{3E9E1606-4B21-49B5-8997-F93D177CB880}" srcOrd="1" destOrd="0" parTransId="{7F85DF90-FC28-4A43-86BC-8ECB23058457}" sibTransId="{B21C8FC7-3100-43EC-9D9D-9851476945A7}"/>
    <dgm:cxn modelId="{B5B851DE-E51D-48A6-AC4D-55681B580CC6}" type="presOf" srcId="{771624EE-C442-47C1-9CCD-C1855891A802}" destId="{E3E20098-A462-4C01-93D7-EDB5DD9453C2}" srcOrd="0" destOrd="0" presId="urn:microsoft.com/office/officeart/2005/8/layout/vList2"/>
    <dgm:cxn modelId="{164149E6-FFC6-4CBC-BA60-CEACECE9ECED}" type="presOf" srcId="{F30EC654-410B-4F25-BBD8-E582ED557E21}" destId="{6FC9011D-824F-4F69-B1FB-42EE426E56DE}" srcOrd="0" destOrd="0" presId="urn:microsoft.com/office/officeart/2005/8/layout/vList2"/>
    <dgm:cxn modelId="{5638CDF9-C8AD-469B-8405-87FC370AA3FD}" srcId="{F16A8835-4732-4968-A4B5-BBD05C665F34}" destId="{771624EE-C442-47C1-9CCD-C1855891A802}" srcOrd="1" destOrd="0" parTransId="{2F256556-BC78-461C-A7D6-DE25EE56735F}" sibTransId="{18384C11-6EA8-408F-8A48-9067064C0796}"/>
    <dgm:cxn modelId="{C8D0BF80-DEB4-4719-830D-E0AFEEF681DA}" type="presParOf" srcId="{16E21B4B-3E67-4ABD-B6AC-6FF016EE87D7}" destId="{6FC9011D-824F-4F69-B1FB-42EE426E56DE}" srcOrd="0" destOrd="0" presId="urn:microsoft.com/office/officeart/2005/8/layout/vList2"/>
    <dgm:cxn modelId="{5AC2A8C4-D1C5-457D-8571-66A1871F1E02}" type="presParOf" srcId="{16E21B4B-3E67-4ABD-B6AC-6FF016EE87D7}" destId="{9AB57E2B-5AB4-47DE-AF54-6E2DE9F48DC4}" srcOrd="1" destOrd="0" presId="urn:microsoft.com/office/officeart/2005/8/layout/vList2"/>
    <dgm:cxn modelId="{DBC11734-8DCA-49D4-AF87-1F5A4014486F}" type="presParOf" srcId="{16E21B4B-3E67-4ABD-B6AC-6FF016EE87D7}" destId="{E3E20098-A462-4C01-93D7-EDB5DD9453C2}" srcOrd="2" destOrd="0" presId="urn:microsoft.com/office/officeart/2005/8/layout/vList2"/>
    <dgm:cxn modelId="{3B7E7517-1BD0-4B06-AC32-9139FC73218B}" type="presParOf" srcId="{16E21B4B-3E67-4ABD-B6AC-6FF016EE87D7}" destId="{A302672B-6EF6-42D6-8C4D-9F2B9AEECC2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D611BF-B18A-4589-8FDB-388D326328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B5191CA-4B0A-47C8-9B50-28010138C146}">
      <dgm:prSet/>
      <dgm:spPr>
        <a:solidFill>
          <a:schemeClr val="accent3">
            <a:lumMod val="75000"/>
          </a:schemeClr>
        </a:solidFill>
      </dgm:spPr>
      <dgm:t>
        <a:bodyPr/>
        <a:lstStyle/>
        <a:p>
          <a:r>
            <a:rPr lang="en-US"/>
            <a:t>Evaluate pre-admission</a:t>
          </a:r>
        </a:p>
      </dgm:t>
    </dgm:pt>
    <dgm:pt modelId="{84C73511-DAF1-464F-BD87-848C4EE46996}" type="parTrans" cxnId="{3F70DD91-97E9-4EB8-A1CA-35CFF88BA274}">
      <dgm:prSet/>
      <dgm:spPr/>
      <dgm:t>
        <a:bodyPr/>
        <a:lstStyle/>
        <a:p>
          <a:endParaRPr lang="en-US"/>
        </a:p>
      </dgm:t>
    </dgm:pt>
    <dgm:pt modelId="{33271F6F-D6A3-429F-B163-974741DD37BA}" type="sibTrans" cxnId="{3F70DD91-97E9-4EB8-A1CA-35CFF88BA274}">
      <dgm:prSet/>
      <dgm:spPr/>
      <dgm:t>
        <a:bodyPr/>
        <a:lstStyle/>
        <a:p>
          <a:endParaRPr lang="en-US"/>
        </a:p>
      </dgm:t>
    </dgm:pt>
    <dgm:pt modelId="{3A26CC45-285E-470B-BBE0-CB9D6F3145F6}">
      <dgm:prSet/>
      <dgm:spPr/>
      <dgm:t>
        <a:bodyPr/>
        <a:lstStyle/>
        <a:p>
          <a:r>
            <a:rPr lang="en-US"/>
            <a:t>Look at your current residents</a:t>
          </a:r>
        </a:p>
      </dgm:t>
    </dgm:pt>
    <dgm:pt modelId="{8CF3DADF-DD6C-4E39-A232-9B237AA8C73F}" type="parTrans" cxnId="{5B37D608-68C9-4B4B-B2EC-4DA800E9C691}">
      <dgm:prSet/>
      <dgm:spPr/>
      <dgm:t>
        <a:bodyPr/>
        <a:lstStyle/>
        <a:p>
          <a:endParaRPr lang="en-US"/>
        </a:p>
      </dgm:t>
    </dgm:pt>
    <dgm:pt modelId="{481C355A-DC38-4526-A87D-D25849317D0B}" type="sibTrans" cxnId="{5B37D608-68C9-4B4B-B2EC-4DA800E9C691}">
      <dgm:prSet/>
      <dgm:spPr/>
      <dgm:t>
        <a:bodyPr/>
        <a:lstStyle/>
        <a:p>
          <a:endParaRPr lang="en-US"/>
        </a:p>
      </dgm:t>
    </dgm:pt>
    <dgm:pt modelId="{EA580F1B-8143-49AC-AD07-C7D3C6CE83F6}">
      <dgm:prSet/>
      <dgm:spPr/>
      <dgm:t>
        <a:bodyPr/>
        <a:lstStyle/>
        <a:p>
          <a:r>
            <a:rPr lang="en-US"/>
            <a:t>Prior history of substance abuse</a:t>
          </a:r>
        </a:p>
      </dgm:t>
    </dgm:pt>
    <dgm:pt modelId="{E9102633-8FC3-4B39-8F92-7A17A7D0364A}" type="parTrans" cxnId="{3937E835-8B68-416D-8536-74D9C42C0064}">
      <dgm:prSet/>
      <dgm:spPr/>
      <dgm:t>
        <a:bodyPr/>
        <a:lstStyle/>
        <a:p>
          <a:endParaRPr lang="en-US"/>
        </a:p>
      </dgm:t>
    </dgm:pt>
    <dgm:pt modelId="{390D7832-1D03-4C35-AD39-61542993C072}" type="sibTrans" cxnId="{3937E835-8B68-416D-8536-74D9C42C0064}">
      <dgm:prSet/>
      <dgm:spPr/>
      <dgm:t>
        <a:bodyPr/>
        <a:lstStyle/>
        <a:p>
          <a:endParaRPr lang="en-US"/>
        </a:p>
      </dgm:t>
    </dgm:pt>
    <dgm:pt modelId="{CAAF806F-0F8F-4BA0-8DF5-7D50B9712FC4}">
      <dgm:prSet/>
      <dgm:spPr/>
      <dgm:t>
        <a:bodyPr/>
        <a:lstStyle/>
        <a:p>
          <a:r>
            <a:rPr lang="en-US"/>
            <a:t>Current use</a:t>
          </a:r>
        </a:p>
      </dgm:t>
    </dgm:pt>
    <dgm:pt modelId="{4FE75D43-CD72-4DBD-A956-C8924B45A38C}" type="parTrans" cxnId="{4FD30EAC-27AF-43CB-9029-DFA1985CB21C}">
      <dgm:prSet/>
      <dgm:spPr/>
      <dgm:t>
        <a:bodyPr/>
        <a:lstStyle/>
        <a:p>
          <a:endParaRPr lang="en-US"/>
        </a:p>
      </dgm:t>
    </dgm:pt>
    <dgm:pt modelId="{EFE0D3D3-092A-45F5-B54E-06FC5FF558BD}" type="sibTrans" cxnId="{4FD30EAC-27AF-43CB-9029-DFA1985CB21C}">
      <dgm:prSet/>
      <dgm:spPr/>
      <dgm:t>
        <a:bodyPr/>
        <a:lstStyle/>
        <a:p>
          <a:endParaRPr lang="en-US"/>
        </a:p>
      </dgm:t>
    </dgm:pt>
    <dgm:pt modelId="{6F9A5486-A668-4B51-98D0-E7572D8C586D}">
      <dgm:prSet/>
      <dgm:spPr/>
      <dgm:t>
        <a:bodyPr/>
        <a:lstStyle/>
        <a:p>
          <a:r>
            <a:rPr lang="en-US"/>
            <a:t>History of overdose</a:t>
          </a:r>
        </a:p>
      </dgm:t>
    </dgm:pt>
    <dgm:pt modelId="{EC495E06-3C7E-4B9C-B7D4-BF6495E16C06}" type="parTrans" cxnId="{163171B8-00C1-4004-85B4-7495DCE3876B}">
      <dgm:prSet/>
      <dgm:spPr/>
      <dgm:t>
        <a:bodyPr/>
        <a:lstStyle/>
        <a:p>
          <a:endParaRPr lang="en-US"/>
        </a:p>
      </dgm:t>
    </dgm:pt>
    <dgm:pt modelId="{43B55AE7-4E1E-4143-8CE4-46CA83B01065}" type="sibTrans" cxnId="{163171B8-00C1-4004-85B4-7495DCE3876B}">
      <dgm:prSet/>
      <dgm:spPr/>
      <dgm:t>
        <a:bodyPr/>
        <a:lstStyle/>
        <a:p>
          <a:endParaRPr lang="en-US"/>
        </a:p>
      </dgm:t>
    </dgm:pt>
    <dgm:pt modelId="{CA61945D-6DD8-4064-B231-B2DE57CF8D5F}">
      <dgm:prSet/>
      <dgm:spPr/>
      <dgm:t>
        <a:bodyPr/>
        <a:lstStyle/>
        <a:p>
          <a:r>
            <a:rPr lang="en-US"/>
            <a:t>Cognitive impairment + Access to self-administration</a:t>
          </a:r>
        </a:p>
      </dgm:t>
    </dgm:pt>
    <dgm:pt modelId="{B51962E0-C7CF-4910-B91C-15CAEDE7145D}" type="parTrans" cxnId="{3C36E37B-D94C-4C4A-9F6A-D0109CA98B8F}">
      <dgm:prSet/>
      <dgm:spPr/>
      <dgm:t>
        <a:bodyPr/>
        <a:lstStyle/>
        <a:p>
          <a:endParaRPr lang="en-US"/>
        </a:p>
      </dgm:t>
    </dgm:pt>
    <dgm:pt modelId="{7155D648-EBB9-4754-BFCC-F67F36FB36EB}" type="sibTrans" cxnId="{3C36E37B-D94C-4C4A-9F6A-D0109CA98B8F}">
      <dgm:prSet/>
      <dgm:spPr/>
      <dgm:t>
        <a:bodyPr/>
        <a:lstStyle/>
        <a:p>
          <a:endParaRPr lang="en-US"/>
        </a:p>
      </dgm:t>
    </dgm:pt>
    <dgm:pt modelId="{D34B8938-CE78-4DBC-B5A5-DF41BC4BEACF}">
      <dgm:prSet/>
      <dgm:spPr/>
      <dgm:t>
        <a:bodyPr/>
        <a:lstStyle/>
        <a:p>
          <a:r>
            <a:rPr lang="en-US"/>
            <a:t>Exposure to the substance</a:t>
          </a:r>
        </a:p>
      </dgm:t>
    </dgm:pt>
    <dgm:pt modelId="{63DD2F3D-3C60-4592-9146-507623386378}" type="parTrans" cxnId="{6269167D-BF01-406D-BA66-B79B9DDA7A71}">
      <dgm:prSet/>
      <dgm:spPr/>
      <dgm:t>
        <a:bodyPr/>
        <a:lstStyle/>
        <a:p>
          <a:endParaRPr lang="en-US"/>
        </a:p>
      </dgm:t>
    </dgm:pt>
    <dgm:pt modelId="{0252A309-7D7D-4A26-8DF1-A0A4216C0ECC}" type="sibTrans" cxnId="{6269167D-BF01-406D-BA66-B79B9DDA7A71}">
      <dgm:prSet/>
      <dgm:spPr/>
      <dgm:t>
        <a:bodyPr/>
        <a:lstStyle/>
        <a:p>
          <a:endParaRPr lang="en-US"/>
        </a:p>
      </dgm:t>
    </dgm:pt>
    <dgm:pt modelId="{4FCA52C2-3322-4F4E-A330-4934218ADE5E}" type="pres">
      <dgm:prSet presAssocID="{20D611BF-B18A-4589-8FDB-388D32632880}" presName="linear" presStyleCnt="0">
        <dgm:presLayoutVars>
          <dgm:animLvl val="lvl"/>
          <dgm:resizeHandles val="exact"/>
        </dgm:presLayoutVars>
      </dgm:prSet>
      <dgm:spPr/>
    </dgm:pt>
    <dgm:pt modelId="{014BECC6-20DF-4057-B5B6-F4E3B691E919}" type="pres">
      <dgm:prSet presAssocID="{5B5191CA-4B0A-47C8-9B50-28010138C146}" presName="parentText" presStyleLbl="node1" presStyleIdx="0" presStyleCnt="2">
        <dgm:presLayoutVars>
          <dgm:chMax val="0"/>
          <dgm:bulletEnabled val="1"/>
        </dgm:presLayoutVars>
      </dgm:prSet>
      <dgm:spPr/>
    </dgm:pt>
    <dgm:pt modelId="{4A1A79AF-997C-4FFD-8BE2-4BBE04020B46}" type="pres">
      <dgm:prSet presAssocID="{33271F6F-D6A3-429F-B163-974741DD37BA}" presName="spacer" presStyleCnt="0"/>
      <dgm:spPr/>
    </dgm:pt>
    <dgm:pt modelId="{81A53364-8AE5-4161-9558-1712F2B1D18B}" type="pres">
      <dgm:prSet presAssocID="{3A26CC45-285E-470B-BBE0-CB9D6F3145F6}" presName="parentText" presStyleLbl="node1" presStyleIdx="1" presStyleCnt="2">
        <dgm:presLayoutVars>
          <dgm:chMax val="0"/>
          <dgm:bulletEnabled val="1"/>
        </dgm:presLayoutVars>
      </dgm:prSet>
      <dgm:spPr/>
    </dgm:pt>
    <dgm:pt modelId="{FF256D9C-50A9-44B2-8ACC-5D42F2104213}" type="pres">
      <dgm:prSet presAssocID="{3A26CC45-285E-470B-BBE0-CB9D6F3145F6}" presName="childText" presStyleLbl="revTx" presStyleIdx="0" presStyleCnt="1">
        <dgm:presLayoutVars>
          <dgm:bulletEnabled val="1"/>
        </dgm:presLayoutVars>
      </dgm:prSet>
      <dgm:spPr/>
    </dgm:pt>
  </dgm:ptLst>
  <dgm:cxnLst>
    <dgm:cxn modelId="{5B37D608-68C9-4B4B-B2EC-4DA800E9C691}" srcId="{20D611BF-B18A-4589-8FDB-388D32632880}" destId="{3A26CC45-285E-470B-BBE0-CB9D6F3145F6}" srcOrd="1" destOrd="0" parTransId="{8CF3DADF-DD6C-4E39-A232-9B237AA8C73F}" sibTransId="{481C355A-DC38-4526-A87D-D25849317D0B}"/>
    <dgm:cxn modelId="{2C138522-0B68-43F0-AA8D-1391B541FBDE}" type="presOf" srcId="{CA61945D-6DD8-4064-B231-B2DE57CF8D5F}" destId="{FF256D9C-50A9-44B2-8ACC-5D42F2104213}" srcOrd="0" destOrd="3" presId="urn:microsoft.com/office/officeart/2005/8/layout/vList2"/>
    <dgm:cxn modelId="{0610222B-F721-46B4-B564-17214A28B92B}" type="presOf" srcId="{EA580F1B-8143-49AC-AD07-C7D3C6CE83F6}" destId="{FF256D9C-50A9-44B2-8ACC-5D42F2104213}" srcOrd="0" destOrd="0" presId="urn:microsoft.com/office/officeart/2005/8/layout/vList2"/>
    <dgm:cxn modelId="{3937E835-8B68-416D-8536-74D9C42C0064}" srcId="{3A26CC45-285E-470B-BBE0-CB9D6F3145F6}" destId="{EA580F1B-8143-49AC-AD07-C7D3C6CE83F6}" srcOrd="0" destOrd="0" parTransId="{E9102633-8FC3-4B39-8F92-7A17A7D0364A}" sibTransId="{390D7832-1D03-4C35-AD39-61542993C072}"/>
    <dgm:cxn modelId="{A971C141-6B1F-4B77-962E-25F5560A2067}" type="presOf" srcId="{CAAF806F-0F8F-4BA0-8DF5-7D50B9712FC4}" destId="{FF256D9C-50A9-44B2-8ACC-5D42F2104213}" srcOrd="0" destOrd="1" presId="urn:microsoft.com/office/officeart/2005/8/layout/vList2"/>
    <dgm:cxn modelId="{FC64EB48-BAC6-4A4D-946E-8A84C5674032}" type="presOf" srcId="{3A26CC45-285E-470B-BBE0-CB9D6F3145F6}" destId="{81A53364-8AE5-4161-9558-1712F2B1D18B}" srcOrd="0" destOrd="0" presId="urn:microsoft.com/office/officeart/2005/8/layout/vList2"/>
    <dgm:cxn modelId="{3C36E37B-D94C-4C4A-9F6A-D0109CA98B8F}" srcId="{3A26CC45-285E-470B-BBE0-CB9D6F3145F6}" destId="{CA61945D-6DD8-4064-B231-B2DE57CF8D5F}" srcOrd="3" destOrd="0" parTransId="{B51962E0-C7CF-4910-B91C-15CAEDE7145D}" sibTransId="{7155D648-EBB9-4754-BFCC-F67F36FB36EB}"/>
    <dgm:cxn modelId="{6269167D-BF01-406D-BA66-B79B9DDA7A71}" srcId="{3A26CC45-285E-470B-BBE0-CB9D6F3145F6}" destId="{D34B8938-CE78-4DBC-B5A5-DF41BC4BEACF}" srcOrd="4" destOrd="0" parTransId="{63DD2F3D-3C60-4592-9146-507623386378}" sibTransId="{0252A309-7D7D-4A26-8DF1-A0A4216C0ECC}"/>
    <dgm:cxn modelId="{3F70DD91-97E9-4EB8-A1CA-35CFF88BA274}" srcId="{20D611BF-B18A-4589-8FDB-388D32632880}" destId="{5B5191CA-4B0A-47C8-9B50-28010138C146}" srcOrd="0" destOrd="0" parTransId="{84C73511-DAF1-464F-BD87-848C4EE46996}" sibTransId="{33271F6F-D6A3-429F-B163-974741DD37BA}"/>
    <dgm:cxn modelId="{BE9E77A6-04A0-448D-A13D-2E1B9E330402}" type="presOf" srcId="{D34B8938-CE78-4DBC-B5A5-DF41BC4BEACF}" destId="{FF256D9C-50A9-44B2-8ACC-5D42F2104213}" srcOrd="0" destOrd="4" presId="urn:microsoft.com/office/officeart/2005/8/layout/vList2"/>
    <dgm:cxn modelId="{ED5945A7-8A20-4FAF-9C86-D0D639297615}" type="presOf" srcId="{5B5191CA-4B0A-47C8-9B50-28010138C146}" destId="{014BECC6-20DF-4057-B5B6-F4E3B691E919}" srcOrd="0" destOrd="0" presId="urn:microsoft.com/office/officeart/2005/8/layout/vList2"/>
    <dgm:cxn modelId="{4FD30EAC-27AF-43CB-9029-DFA1985CB21C}" srcId="{3A26CC45-285E-470B-BBE0-CB9D6F3145F6}" destId="{CAAF806F-0F8F-4BA0-8DF5-7D50B9712FC4}" srcOrd="1" destOrd="0" parTransId="{4FE75D43-CD72-4DBD-A956-C8924B45A38C}" sibTransId="{EFE0D3D3-092A-45F5-B54E-06FC5FF558BD}"/>
    <dgm:cxn modelId="{5D6640B1-7610-43DE-B8B3-C0974DD4F540}" type="presOf" srcId="{20D611BF-B18A-4589-8FDB-388D32632880}" destId="{4FCA52C2-3322-4F4E-A330-4934218ADE5E}" srcOrd="0" destOrd="0" presId="urn:microsoft.com/office/officeart/2005/8/layout/vList2"/>
    <dgm:cxn modelId="{163171B8-00C1-4004-85B4-7495DCE3876B}" srcId="{3A26CC45-285E-470B-BBE0-CB9D6F3145F6}" destId="{6F9A5486-A668-4B51-98D0-E7572D8C586D}" srcOrd="2" destOrd="0" parTransId="{EC495E06-3C7E-4B9C-B7D4-BF6495E16C06}" sibTransId="{43B55AE7-4E1E-4143-8CE4-46CA83B01065}"/>
    <dgm:cxn modelId="{CD7132C0-F0F9-4BBE-965A-B1013E9545D7}" type="presOf" srcId="{6F9A5486-A668-4B51-98D0-E7572D8C586D}" destId="{FF256D9C-50A9-44B2-8ACC-5D42F2104213}" srcOrd="0" destOrd="2" presId="urn:microsoft.com/office/officeart/2005/8/layout/vList2"/>
    <dgm:cxn modelId="{03EA844D-72BA-46C1-8980-7A808ABA4105}" type="presParOf" srcId="{4FCA52C2-3322-4F4E-A330-4934218ADE5E}" destId="{014BECC6-20DF-4057-B5B6-F4E3B691E919}" srcOrd="0" destOrd="0" presId="urn:microsoft.com/office/officeart/2005/8/layout/vList2"/>
    <dgm:cxn modelId="{B92CB79F-C256-4287-B7C9-D9CAB77C07E0}" type="presParOf" srcId="{4FCA52C2-3322-4F4E-A330-4934218ADE5E}" destId="{4A1A79AF-997C-4FFD-8BE2-4BBE04020B46}" srcOrd="1" destOrd="0" presId="urn:microsoft.com/office/officeart/2005/8/layout/vList2"/>
    <dgm:cxn modelId="{3B49A7FB-CD0C-45B9-B895-2C530ACE647D}" type="presParOf" srcId="{4FCA52C2-3322-4F4E-A330-4934218ADE5E}" destId="{81A53364-8AE5-4161-9558-1712F2B1D18B}" srcOrd="2" destOrd="0" presId="urn:microsoft.com/office/officeart/2005/8/layout/vList2"/>
    <dgm:cxn modelId="{53BFB40E-9D1D-4331-A136-09F42964CBED}" type="presParOf" srcId="{4FCA52C2-3322-4F4E-A330-4934218ADE5E}" destId="{FF256D9C-50A9-44B2-8ACC-5D42F210421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14688A-97D9-4D6E-AE9F-576A7FF7D90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D0D1C9-2E5C-4864-BA64-FFB411B4789A}">
      <dgm:prSet/>
      <dgm:spPr/>
      <dgm:t>
        <a:bodyPr/>
        <a:lstStyle/>
        <a:p>
          <a:pPr>
            <a:lnSpc>
              <a:spcPct val="100000"/>
            </a:lnSpc>
          </a:pPr>
          <a:r>
            <a:rPr lang="en-US" b="0" baseline="0"/>
            <a:t>Policy and Procedure</a:t>
          </a:r>
          <a:endParaRPr lang="en-US"/>
        </a:p>
      </dgm:t>
    </dgm:pt>
    <dgm:pt modelId="{15300294-D936-4CEC-8A4E-027D36637ECB}" type="parTrans" cxnId="{593A016C-41ED-4ED4-A76D-1CE9762400FF}">
      <dgm:prSet/>
      <dgm:spPr/>
      <dgm:t>
        <a:bodyPr/>
        <a:lstStyle/>
        <a:p>
          <a:endParaRPr lang="en-US"/>
        </a:p>
      </dgm:t>
    </dgm:pt>
    <dgm:pt modelId="{24647230-5FD0-4EB3-9D17-56B836A33992}" type="sibTrans" cxnId="{593A016C-41ED-4ED4-A76D-1CE9762400FF}">
      <dgm:prSet/>
      <dgm:spPr/>
      <dgm:t>
        <a:bodyPr/>
        <a:lstStyle/>
        <a:p>
          <a:endParaRPr lang="en-US"/>
        </a:p>
      </dgm:t>
    </dgm:pt>
    <dgm:pt modelId="{AC75DD87-CEEF-48B7-A30F-7AA8AE530394}">
      <dgm:prSet/>
      <dgm:spPr/>
      <dgm:t>
        <a:bodyPr/>
        <a:lstStyle/>
        <a:p>
          <a:pPr>
            <a:lnSpc>
              <a:spcPct val="100000"/>
            </a:lnSpc>
          </a:pPr>
          <a:r>
            <a:rPr lang="en-US" b="0" baseline="0" dirty="0"/>
            <a:t>You will not harm someone by administering Naloxone, though it does remove pain control immediately.</a:t>
          </a:r>
          <a:endParaRPr lang="en-US" dirty="0"/>
        </a:p>
      </dgm:t>
    </dgm:pt>
    <dgm:pt modelId="{97498F30-A001-4125-A414-8FEDDB0294CE}" type="parTrans" cxnId="{26A07356-E77A-4691-B03E-499B89DF2CF1}">
      <dgm:prSet/>
      <dgm:spPr/>
      <dgm:t>
        <a:bodyPr/>
        <a:lstStyle/>
        <a:p>
          <a:endParaRPr lang="en-US"/>
        </a:p>
      </dgm:t>
    </dgm:pt>
    <dgm:pt modelId="{36296DC4-2234-43CD-9986-D1E9CDAF3B06}" type="sibTrans" cxnId="{26A07356-E77A-4691-B03E-499B89DF2CF1}">
      <dgm:prSet/>
      <dgm:spPr/>
      <dgm:t>
        <a:bodyPr/>
        <a:lstStyle/>
        <a:p>
          <a:endParaRPr lang="en-US"/>
        </a:p>
      </dgm:t>
    </dgm:pt>
    <dgm:pt modelId="{799320E5-6B89-49EB-B868-66E693E7006B}">
      <dgm:prSet/>
      <dgm:spPr/>
      <dgm:t>
        <a:bodyPr/>
        <a:lstStyle/>
        <a:p>
          <a:pPr>
            <a:lnSpc>
              <a:spcPct val="100000"/>
            </a:lnSpc>
          </a:pPr>
          <a:r>
            <a:rPr lang="en-US" b="0" baseline="0"/>
            <a:t>Make sure your teams know they may receive aggression when someone receives Naloxone due to immediate release of pain receptors.</a:t>
          </a:r>
          <a:endParaRPr lang="en-US"/>
        </a:p>
      </dgm:t>
    </dgm:pt>
    <dgm:pt modelId="{3D77FCA1-FEC6-4D60-BDF9-5FF4E7CCB974}" type="parTrans" cxnId="{6C7519B0-456E-4BCA-AE22-5EAC923924AE}">
      <dgm:prSet/>
      <dgm:spPr/>
      <dgm:t>
        <a:bodyPr/>
        <a:lstStyle/>
        <a:p>
          <a:endParaRPr lang="en-US"/>
        </a:p>
      </dgm:t>
    </dgm:pt>
    <dgm:pt modelId="{683797B6-2A6F-4D15-A865-D56D3A44A255}" type="sibTrans" cxnId="{6C7519B0-456E-4BCA-AE22-5EAC923924AE}">
      <dgm:prSet/>
      <dgm:spPr/>
      <dgm:t>
        <a:bodyPr/>
        <a:lstStyle/>
        <a:p>
          <a:endParaRPr lang="en-US"/>
        </a:p>
      </dgm:t>
    </dgm:pt>
    <dgm:pt modelId="{C0B47FE8-5373-4D89-B188-283CBC5E3A32}">
      <dgm:prSet/>
      <dgm:spPr/>
      <dgm:t>
        <a:bodyPr/>
        <a:lstStyle/>
        <a:p>
          <a:pPr>
            <a:lnSpc>
              <a:spcPct val="100000"/>
            </a:lnSpc>
          </a:pPr>
          <a:r>
            <a:rPr lang="en-US" b="0" baseline="0" dirty="0"/>
            <a:t>Training videos are widely available and short for nasal administration.</a:t>
          </a:r>
        </a:p>
        <a:p>
          <a:pPr>
            <a:lnSpc>
              <a:spcPct val="100000"/>
            </a:lnSpc>
          </a:pPr>
          <a:r>
            <a:rPr lang="en-US" b="0" baseline="0" dirty="0"/>
            <a:t>Which staff do you train?</a:t>
          </a:r>
          <a:endParaRPr lang="en-US" dirty="0"/>
        </a:p>
      </dgm:t>
    </dgm:pt>
    <dgm:pt modelId="{2F7C4C6A-55F0-479A-B98F-745167554880}" type="parTrans" cxnId="{EB436DAE-922F-46ED-AB50-98D75BFCB270}">
      <dgm:prSet/>
      <dgm:spPr/>
      <dgm:t>
        <a:bodyPr/>
        <a:lstStyle/>
        <a:p>
          <a:endParaRPr lang="en-US"/>
        </a:p>
      </dgm:t>
    </dgm:pt>
    <dgm:pt modelId="{9F9C1D2E-E2C7-4342-B719-9D4DBA8CB27F}" type="sibTrans" cxnId="{EB436DAE-922F-46ED-AB50-98D75BFCB270}">
      <dgm:prSet/>
      <dgm:spPr/>
      <dgm:t>
        <a:bodyPr/>
        <a:lstStyle/>
        <a:p>
          <a:endParaRPr lang="en-US"/>
        </a:p>
      </dgm:t>
    </dgm:pt>
    <dgm:pt modelId="{40D7F0B1-BFF2-4756-A901-13F8A234252D}">
      <dgm:prSet/>
      <dgm:spPr/>
      <dgm:t>
        <a:bodyPr/>
        <a:lstStyle/>
        <a:p>
          <a:pPr>
            <a:lnSpc>
              <a:spcPct val="100000"/>
            </a:lnSpc>
          </a:pPr>
          <a:r>
            <a:rPr lang="en-US" b="0" baseline="0"/>
            <a:t>Where do you keep it?</a:t>
          </a:r>
          <a:endParaRPr lang="en-US"/>
        </a:p>
      </dgm:t>
    </dgm:pt>
    <dgm:pt modelId="{68D12B7A-7BAE-4FED-8627-D6D63AC33026}" type="parTrans" cxnId="{1BD59396-5984-47DD-85B8-CB2DEA3DA9F5}">
      <dgm:prSet/>
      <dgm:spPr/>
      <dgm:t>
        <a:bodyPr/>
        <a:lstStyle/>
        <a:p>
          <a:endParaRPr lang="en-US"/>
        </a:p>
      </dgm:t>
    </dgm:pt>
    <dgm:pt modelId="{05B04A5D-B33F-4C10-BD4F-3BB572AD1A05}" type="sibTrans" cxnId="{1BD59396-5984-47DD-85B8-CB2DEA3DA9F5}">
      <dgm:prSet/>
      <dgm:spPr/>
      <dgm:t>
        <a:bodyPr/>
        <a:lstStyle/>
        <a:p>
          <a:endParaRPr lang="en-US"/>
        </a:p>
      </dgm:t>
    </dgm:pt>
    <dgm:pt modelId="{D769AF5E-9BAC-4375-BE08-7E32F93BE9AF}" type="pres">
      <dgm:prSet presAssocID="{C714688A-97D9-4D6E-AE9F-576A7FF7D90E}" presName="root" presStyleCnt="0">
        <dgm:presLayoutVars>
          <dgm:dir/>
          <dgm:resizeHandles val="exact"/>
        </dgm:presLayoutVars>
      </dgm:prSet>
      <dgm:spPr/>
    </dgm:pt>
    <dgm:pt modelId="{4DBB0486-6817-4E3D-8BE5-41EA681641ED}" type="pres">
      <dgm:prSet presAssocID="{67D0D1C9-2E5C-4864-BA64-FFB411B4789A}" presName="compNode" presStyleCnt="0"/>
      <dgm:spPr/>
    </dgm:pt>
    <dgm:pt modelId="{E32B427D-A15D-463D-BA2E-E15013536564}" type="pres">
      <dgm:prSet presAssocID="{67D0D1C9-2E5C-4864-BA64-FFB411B4789A}" presName="bgRect" presStyleLbl="bgShp" presStyleIdx="0" presStyleCnt="5"/>
      <dgm:spPr/>
    </dgm:pt>
    <dgm:pt modelId="{FD6AAD94-C182-480C-AF7B-139E51C84258}" type="pres">
      <dgm:prSet presAssocID="{67D0D1C9-2E5C-4864-BA64-FFB411B4789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694459D7-EE12-4F8F-911F-826D4E04153B}" type="pres">
      <dgm:prSet presAssocID="{67D0D1C9-2E5C-4864-BA64-FFB411B4789A}" presName="spaceRect" presStyleCnt="0"/>
      <dgm:spPr/>
    </dgm:pt>
    <dgm:pt modelId="{7ED23105-943C-4400-8D1E-0A4FEB81C6FD}" type="pres">
      <dgm:prSet presAssocID="{67D0D1C9-2E5C-4864-BA64-FFB411B4789A}" presName="parTx" presStyleLbl="revTx" presStyleIdx="0" presStyleCnt="5">
        <dgm:presLayoutVars>
          <dgm:chMax val="0"/>
          <dgm:chPref val="0"/>
        </dgm:presLayoutVars>
      </dgm:prSet>
      <dgm:spPr/>
    </dgm:pt>
    <dgm:pt modelId="{5A4C64DD-4558-4665-8898-9D1279112C33}" type="pres">
      <dgm:prSet presAssocID="{24647230-5FD0-4EB3-9D17-56B836A33992}" presName="sibTrans" presStyleCnt="0"/>
      <dgm:spPr/>
    </dgm:pt>
    <dgm:pt modelId="{4E123661-B9FF-48F1-ADA6-B8C078D3E2B5}" type="pres">
      <dgm:prSet presAssocID="{AC75DD87-CEEF-48B7-A30F-7AA8AE530394}" presName="compNode" presStyleCnt="0"/>
      <dgm:spPr/>
    </dgm:pt>
    <dgm:pt modelId="{32CAB1BB-B6F2-4440-8426-8CC89467EEAC}" type="pres">
      <dgm:prSet presAssocID="{AC75DD87-CEEF-48B7-A30F-7AA8AE530394}" presName="bgRect" presStyleLbl="bgShp" presStyleIdx="1" presStyleCnt="5"/>
      <dgm:spPr/>
    </dgm:pt>
    <dgm:pt modelId="{06844475-4528-483C-90B3-EFD827F9737D}" type="pres">
      <dgm:prSet presAssocID="{AC75DD87-CEEF-48B7-A30F-7AA8AE53039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8EF50224-91A3-40FA-AA51-C9518CE335E8}" type="pres">
      <dgm:prSet presAssocID="{AC75DD87-CEEF-48B7-A30F-7AA8AE530394}" presName="spaceRect" presStyleCnt="0"/>
      <dgm:spPr/>
    </dgm:pt>
    <dgm:pt modelId="{486DEC5D-4994-49C5-9A8F-1B2369367C99}" type="pres">
      <dgm:prSet presAssocID="{AC75DD87-CEEF-48B7-A30F-7AA8AE530394}" presName="parTx" presStyleLbl="revTx" presStyleIdx="1" presStyleCnt="5">
        <dgm:presLayoutVars>
          <dgm:chMax val="0"/>
          <dgm:chPref val="0"/>
        </dgm:presLayoutVars>
      </dgm:prSet>
      <dgm:spPr/>
    </dgm:pt>
    <dgm:pt modelId="{DE76033C-C838-4B6E-95F2-397BEC8DD8FB}" type="pres">
      <dgm:prSet presAssocID="{36296DC4-2234-43CD-9986-D1E9CDAF3B06}" presName="sibTrans" presStyleCnt="0"/>
      <dgm:spPr/>
    </dgm:pt>
    <dgm:pt modelId="{4CCA2FCD-8BFA-41E9-BD00-B2511D83337F}" type="pres">
      <dgm:prSet presAssocID="{799320E5-6B89-49EB-B868-66E693E7006B}" presName="compNode" presStyleCnt="0"/>
      <dgm:spPr/>
    </dgm:pt>
    <dgm:pt modelId="{0DC3F46C-21DB-4323-8E7A-74FDD447834C}" type="pres">
      <dgm:prSet presAssocID="{799320E5-6B89-49EB-B868-66E693E7006B}" presName="bgRect" presStyleLbl="bgShp" presStyleIdx="2" presStyleCnt="5"/>
      <dgm:spPr/>
    </dgm:pt>
    <dgm:pt modelId="{07369D66-45E7-4488-A047-AE197277234A}" type="pres">
      <dgm:prSet presAssocID="{799320E5-6B89-49EB-B868-66E693E7006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edle"/>
        </a:ext>
      </dgm:extLst>
    </dgm:pt>
    <dgm:pt modelId="{7F18602E-CA3E-44B6-921A-2EF192B0BE56}" type="pres">
      <dgm:prSet presAssocID="{799320E5-6B89-49EB-B868-66E693E7006B}" presName="spaceRect" presStyleCnt="0"/>
      <dgm:spPr/>
    </dgm:pt>
    <dgm:pt modelId="{AF1CD332-2CB1-401B-A8EF-9E8ED86977B4}" type="pres">
      <dgm:prSet presAssocID="{799320E5-6B89-49EB-B868-66E693E7006B}" presName="parTx" presStyleLbl="revTx" presStyleIdx="2" presStyleCnt="5">
        <dgm:presLayoutVars>
          <dgm:chMax val="0"/>
          <dgm:chPref val="0"/>
        </dgm:presLayoutVars>
      </dgm:prSet>
      <dgm:spPr/>
    </dgm:pt>
    <dgm:pt modelId="{47707E15-1E30-41CA-8A72-A6444BEC02B2}" type="pres">
      <dgm:prSet presAssocID="{683797B6-2A6F-4D15-A865-D56D3A44A255}" presName="sibTrans" presStyleCnt="0"/>
      <dgm:spPr/>
    </dgm:pt>
    <dgm:pt modelId="{81FC22AC-B8C2-40AB-B267-970CDA7B740F}" type="pres">
      <dgm:prSet presAssocID="{C0B47FE8-5373-4D89-B188-283CBC5E3A32}" presName="compNode" presStyleCnt="0"/>
      <dgm:spPr/>
    </dgm:pt>
    <dgm:pt modelId="{AA230249-3DC1-4C62-A810-BDB97F23D962}" type="pres">
      <dgm:prSet presAssocID="{C0B47FE8-5373-4D89-B188-283CBC5E3A32}" presName="bgRect" presStyleLbl="bgShp" presStyleIdx="3" presStyleCnt="5"/>
      <dgm:spPr/>
    </dgm:pt>
    <dgm:pt modelId="{FDDAB815-00BC-46FE-BD7C-0EA1EE97242C}" type="pres">
      <dgm:prSet presAssocID="{C0B47FE8-5373-4D89-B188-283CBC5E3A3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Video camera"/>
        </a:ext>
      </dgm:extLst>
    </dgm:pt>
    <dgm:pt modelId="{E90D7906-6B4A-4219-B081-AD432331F324}" type="pres">
      <dgm:prSet presAssocID="{C0B47FE8-5373-4D89-B188-283CBC5E3A32}" presName="spaceRect" presStyleCnt="0"/>
      <dgm:spPr/>
    </dgm:pt>
    <dgm:pt modelId="{4D8DF5E1-CEF8-40E1-99BB-7D6E30A11576}" type="pres">
      <dgm:prSet presAssocID="{C0B47FE8-5373-4D89-B188-283CBC5E3A32}" presName="parTx" presStyleLbl="revTx" presStyleIdx="3" presStyleCnt="5">
        <dgm:presLayoutVars>
          <dgm:chMax val="0"/>
          <dgm:chPref val="0"/>
        </dgm:presLayoutVars>
      </dgm:prSet>
      <dgm:spPr/>
    </dgm:pt>
    <dgm:pt modelId="{410AF5B3-9CBF-47BA-B9EC-10924F08ED3B}" type="pres">
      <dgm:prSet presAssocID="{9F9C1D2E-E2C7-4342-B719-9D4DBA8CB27F}" presName="sibTrans" presStyleCnt="0"/>
      <dgm:spPr/>
    </dgm:pt>
    <dgm:pt modelId="{6AE22D45-3A9C-49DB-B073-191E6E61CCE0}" type="pres">
      <dgm:prSet presAssocID="{40D7F0B1-BFF2-4756-A901-13F8A234252D}" presName="compNode" presStyleCnt="0"/>
      <dgm:spPr/>
    </dgm:pt>
    <dgm:pt modelId="{5B53EE19-D711-433B-A96D-479EEC00E656}" type="pres">
      <dgm:prSet presAssocID="{40D7F0B1-BFF2-4756-A901-13F8A234252D}" presName="bgRect" presStyleLbl="bgShp" presStyleIdx="4" presStyleCnt="5"/>
      <dgm:spPr/>
    </dgm:pt>
    <dgm:pt modelId="{68D83C2D-714B-47E1-9134-49EAE876F855}" type="pres">
      <dgm:prSet presAssocID="{40D7F0B1-BFF2-4756-A901-13F8A234252D}"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Marker with solid fill"/>
        </a:ext>
      </dgm:extLst>
    </dgm:pt>
    <dgm:pt modelId="{9BBD72BA-D5E6-4352-99D1-66B0DA66BC21}" type="pres">
      <dgm:prSet presAssocID="{40D7F0B1-BFF2-4756-A901-13F8A234252D}" presName="spaceRect" presStyleCnt="0"/>
      <dgm:spPr/>
    </dgm:pt>
    <dgm:pt modelId="{FBEB186C-5768-4BA4-BD7F-CCD4EA007E87}" type="pres">
      <dgm:prSet presAssocID="{40D7F0B1-BFF2-4756-A901-13F8A234252D}" presName="parTx" presStyleLbl="revTx" presStyleIdx="4" presStyleCnt="5">
        <dgm:presLayoutVars>
          <dgm:chMax val="0"/>
          <dgm:chPref val="0"/>
        </dgm:presLayoutVars>
      </dgm:prSet>
      <dgm:spPr/>
    </dgm:pt>
  </dgm:ptLst>
  <dgm:cxnLst>
    <dgm:cxn modelId="{DA143C35-37A1-4953-B8CF-E2A677925792}" type="presOf" srcId="{AC75DD87-CEEF-48B7-A30F-7AA8AE530394}" destId="{486DEC5D-4994-49C5-9A8F-1B2369367C99}" srcOrd="0" destOrd="0" presId="urn:microsoft.com/office/officeart/2018/2/layout/IconVerticalSolidList"/>
    <dgm:cxn modelId="{A20E6A66-4C86-4163-B839-3A864A419721}" type="presOf" srcId="{40D7F0B1-BFF2-4756-A901-13F8A234252D}" destId="{FBEB186C-5768-4BA4-BD7F-CCD4EA007E87}" srcOrd="0" destOrd="0" presId="urn:microsoft.com/office/officeart/2018/2/layout/IconVerticalSolidList"/>
    <dgm:cxn modelId="{593A016C-41ED-4ED4-A76D-1CE9762400FF}" srcId="{C714688A-97D9-4D6E-AE9F-576A7FF7D90E}" destId="{67D0D1C9-2E5C-4864-BA64-FFB411B4789A}" srcOrd="0" destOrd="0" parTransId="{15300294-D936-4CEC-8A4E-027D36637ECB}" sibTransId="{24647230-5FD0-4EB3-9D17-56B836A33992}"/>
    <dgm:cxn modelId="{26A07356-E77A-4691-B03E-499B89DF2CF1}" srcId="{C714688A-97D9-4D6E-AE9F-576A7FF7D90E}" destId="{AC75DD87-CEEF-48B7-A30F-7AA8AE530394}" srcOrd="1" destOrd="0" parTransId="{97498F30-A001-4125-A414-8FEDDB0294CE}" sibTransId="{36296DC4-2234-43CD-9986-D1E9CDAF3B06}"/>
    <dgm:cxn modelId="{1BD59396-5984-47DD-85B8-CB2DEA3DA9F5}" srcId="{C714688A-97D9-4D6E-AE9F-576A7FF7D90E}" destId="{40D7F0B1-BFF2-4756-A901-13F8A234252D}" srcOrd="4" destOrd="0" parTransId="{68D12B7A-7BAE-4FED-8627-D6D63AC33026}" sibTransId="{05B04A5D-B33F-4C10-BD4F-3BB572AD1A05}"/>
    <dgm:cxn modelId="{EB436DAE-922F-46ED-AB50-98D75BFCB270}" srcId="{C714688A-97D9-4D6E-AE9F-576A7FF7D90E}" destId="{C0B47FE8-5373-4D89-B188-283CBC5E3A32}" srcOrd="3" destOrd="0" parTransId="{2F7C4C6A-55F0-479A-B98F-745167554880}" sibTransId="{9F9C1D2E-E2C7-4342-B719-9D4DBA8CB27F}"/>
    <dgm:cxn modelId="{6C7519B0-456E-4BCA-AE22-5EAC923924AE}" srcId="{C714688A-97D9-4D6E-AE9F-576A7FF7D90E}" destId="{799320E5-6B89-49EB-B868-66E693E7006B}" srcOrd="2" destOrd="0" parTransId="{3D77FCA1-FEC6-4D60-BDF9-5FF4E7CCB974}" sibTransId="{683797B6-2A6F-4D15-A865-D56D3A44A255}"/>
    <dgm:cxn modelId="{B792A1C5-AFD1-487C-B5EB-7366510A58E9}" type="presOf" srcId="{C0B47FE8-5373-4D89-B188-283CBC5E3A32}" destId="{4D8DF5E1-CEF8-40E1-99BB-7D6E30A11576}" srcOrd="0" destOrd="0" presId="urn:microsoft.com/office/officeart/2018/2/layout/IconVerticalSolidList"/>
    <dgm:cxn modelId="{0F48FAC5-E4E7-48ED-85C9-81D578C54B6E}" type="presOf" srcId="{799320E5-6B89-49EB-B868-66E693E7006B}" destId="{AF1CD332-2CB1-401B-A8EF-9E8ED86977B4}" srcOrd="0" destOrd="0" presId="urn:microsoft.com/office/officeart/2018/2/layout/IconVerticalSolidList"/>
    <dgm:cxn modelId="{1CD23EDD-5498-48F9-87A2-25C13C217A97}" type="presOf" srcId="{C714688A-97D9-4D6E-AE9F-576A7FF7D90E}" destId="{D769AF5E-9BAC-4375-BE08-7E32F93BE9AF}" srcOrd="0" destOrd="0" presId="urn:microsoft.com/office/officeart/2018/2/layout/IconVerticalSolidList"/>
    <dgm:cxn modelId="{486F70E4-AD1A-4FCB-91AD-9418FC52EE75}" type="presOf" srcId="{67D0D1C9-2E5C-4864-BA64-FFB411B4789A}" destId="{7ED23105-943C-4400-8D1E-0A4FEB81C6FD}" srcOrd="0" destOrd="0" presId="urn:microsoft.com/office/officeart/2018/2/layout/IconVerticalSolidList"/>
    <dgm:cxn modelId="{49AB6D86-DF28-4FD8-97E9-6A35C2ABE519}" type="presParOf" srcId="{D769AF5E-9BAC-4375-BE08-7E32F93BE9AF}" destId="{4DBB0486-6817-4E3D-8BE5-41EA681641ED}" srcOrd="0" destOrd="0" presId="urn:microsoft.com/office/officeart/2018/2/layout/IconVerticalSolidList"/>
    <dgm:cxn modelId="{6FCDF179-1467-4B19-B2E7-2B96229EE4F5}" type="presParOf" srcId="{4DBB0486-6817-4E3D-8BE5-41EA681641ED}" destId="{E32B427D-A15D-463D-BA2E-E15013536564}" srcOrd="0" destOrd="0" presId="urn:microsoft.com/office/officeart/2018/2/layout/IconVerticalSolidList"/>
    <dgm:cxn modelId="{0304345E-E5D9-40EA-9510-8EA50CB44012}" type="presParOf" srcId="{4DBB0486-6817-4E3D-8BE5-41EA681641ED}" destId="{FD6AAD94-C182-480C-AF7B-139E51C84258}" srcOrd="1" destOrd="0" presId="urn:microsoft.com/office/officeart/2018/2/layout/IconVerticalSolidList"/>
    <dgm:cxn modelId="{E441888B-6989-47B1-B151-7BC26E35B799}" type="presParOf" srcId="{4DBB0486-6817-4E3D-8BE5-41EA681641ED}" destId="{694459D7-EE12-4F8F-911F-826D4E04153B}" srcOrd="2" destOrd="0" presId="urn:microsoft.com/office/officeart/2018/2/layout/IconVerticalSolidList"/>
    <dgm:cxn modelId="{11B47E9E-F451-4910-965E-AB48D0C62C2B}" type="presParOf" srcId="{4DBB0486-6817-4E3D-8BE5-41EA681641ED}" destId="{7ED23105-943C-4400-8D1E-0A4FEB81C6FD}" srcOrd="3" destOrd="0" presId="urn:microsoft.com/office/officeart/2018/2/layout/IconVerticalSolidList"/>
    <dgm:cxn modelId="{55B98E74-625C-46D4-A15F-B6E3A1A76FC6}" type="presParOf" srcId="{D769AF5E-9BAC-4375-BE08-7E32F93BE9AF}" destId="{5A4C64DD-4558-4665-8898-9D1279112C33}" srcOrd="1" destOrd="0" presId="urn:microsoft.com/office/officeart/2018/2/layout/IconVerticalSolidList"/>
    <dgm:cxn modelId="{C4831250-FA70-4378-A837-F377A2DBCD26}" type="presParOf" srcId="{D769AF5E-9BAC-4375-BE08-7E32F93BE9AF}" destId="{4E123661-B9FF-48F1-ADA6-B8C078D3E2B5}" srcOrd="2" destOrd="0" presId="urn:microsoft.com/office/officeart/2018/2/layout/IconVerticalSolidList"/>
    <dgm:cxn modelId="{BC6EB4C9-1F33-411B-A8C4-58BBB6AB93A5}" type="presParOf" srcId="{4E123661-B9FF-48F1-ADA6-B8C078D3E2B5}" destId="{32CAB1BB-B6F2-4440-8426-8CC89467EEAC}" srcOrd="0" destOrd="0" presId="urn:microsoft.com/office/officeart/2018/2/layout/IconVerticalSolidList"/>
    <dgm:cxn modelId="{3FB879AF-3FCE-46EB-9FFD-326E538DEBC8}" type="presParOf" srcId="{4E123661-B9FF-48F1-ADA6-B8C078D3E2B5}" destId="{06844475-4528-483C-90B3-EFD827F9737D}" srcOrd="1" destOrd="0" presId="urn:microsoft.com/office/officeart/2018/2/layout/IconVerticalSolidList"/>
    <dgm:cxn modelId="{9AA2404C-DCBD-4480-BCDF-32B06D6E9979}" type="presParOf" srcId="{4E123661-B9FF-48F1-ADA6-B8C078D3E2B5}" destId="{8EF50224-91A3-40FA-AA51-C9518CE335E8}" srcOrd="2" destOrd="0" presId="urn:microsoft.com/office/officeart/2018/2/layout/IconVerticalSolidList"/>
    <dgm:cxn modelId="{C6EBF180-61DC-4B35-A0A5-7FBB55B8AF28}" type="presParOf" srcId="{4E123661-B9FF-48F1-ADA6-B8C078D3E2B5}" destId="{486DEC5D-4994-49C5-9A8F-1B2369367C99}" srcOrd="3" destOrd="0" presId="urn:microsoft.com/office/officeart/2018/2/layout/IconVerticalSolidList"/>
    <dgm:cxn modelId="{78B491BA-806E-4488-B008-A5B510B2EEB2}" type="presParOf" srcId="{D769AF5E-9BAC-4375-BE08-7E32F93BE9AF}" destId="{DE76033C-C838-4B6E-95F2-397BEC8DD8FB}" srcOrd="3" destOrd="0" presId="urn:microsoft.com/office/officeart/2018/2/layout/IconVerticalSolidList"/>
    <dgm:cxn modelId="{5DB6D193-825B-47C2-BA8B-F1F818E477FC}" type="presParOf" srcId="{D769AF5E-9BAC-4375-BE08-7E32F93BE9AF}" destId="{4CCA2FCD-8BFA-41E9-BD00-B2511D83337F}" srcOrd="4" destOrd="0" presId="urn:microsoft.com/office/officeart/2018/2/layout/IconVerticalSolidList"/>
    <dgm:cxn modelId="{5BBBC306-FF60-43C9-9C80-120780628C56}" type="presParOf" srcId="{4CCA2FCD-8BFA-41E9-BD00-B2511D83337F}" destId="{0DC3F46C-21DB-4323-8E7A-74FDD447834C}" srcOrd="0" destOrd="0" presId="urn:microsoft.com/office/officeart/2018/2/layout/IconVerticalSolidList"/>
    <dgm:cxn modelId="{69D925F0-9AF5-420C-A40A-713EB12453D7}" type="presParOf" srcId="{4CCA2FCD-8BFA-41E9-BD00-B2511D83337F}" destId="{07369D66-45E7-4488-A047-AE197277234A}" srcOrd="1" destOrd="0" presId="urn:microsoft.com/office/officeart/2018/2/layout/IconVerticalSolidList"/>
    <dgm:cxn modelId="{2FE8626E-621B-4CD2-A3C9-7E412DCDDD9B}" type="presParOf" srcId="{4CCA2FCD-8BFA-41E9-BD00-B2511D83337F}" destId="{7F18602E-CA3E-44B6-921A-2EF192B0BE56}" srcOrd="2" destOrd="0" presId="urn:microsoft.com/office/officeart/2018/2/layout/IconVerticalSolidList"/>
    <dgm:cxn modelId="{8BC6CFC4-DBC9-486D-87EB-92D598311E07}" type="presParOf" srcId="{4CCA2FCD-8BFA-41E9-BD00-B2511D83337F}" destId="{AF1CD332-2CB1-401B-A8EF-9E8ED86977B4}" srcOrd="3" destOrd="0" presId="urn:microsoft.com/office/officeart/2018/2/layout/IconVerticalSolidList"/>
    <dgm:cxn modelId="{91065C37-3C09-4C5C-BBF3-4C166742C5A0}" type="presParOf" srcId="{D769AF5E-9BAC-4375-BE08-7E32F93BE9AF}" destId="{47707E15-1E30-41CA-8A72-A6444BEC02B2}" srcOrd="5" destOrd="0" presId="urn:microsoft.com/office/officeart/2018/2/layout/IconVerticalSolidList"/>
    <dgm:cxn modelId="{9F6BBD2A-7D26-4580-A825-A4D562E49DD1}" type="presParOf" srcId="{D769AF5E-9BAC-4375-BE08-7E32F93BE9AF}" destId="{81FC22AC-B8C2-40AB-B267-970CDA7B740F}" srcOrd="6" destOrd="0" presId="urn:microsoft.com/office/officeart/2018/2/layout/IconVerticalSolidList"/>
    <dgm:cxn modelId="{28CA518F-C005-4F8A-8799-DAAA5521DF0A}" type="presParOf" srcId="{81FC22AC-B8C2-40AB-B267-970CDA7B740F}" destId="{AA230249-3DC1-4C62-A810-BDB97F23D962}" srcOrd="0" destOrd="0" presId="urn:microsoft.com/office/officeart/2018/2/layout/IconVerticalSolidList"/>
    <dgm:cxn modelId="{6986C32C-A583-418B-A625-82360931F562}" type="presParOf" srcId="{81FC22AC-B8C2-40AB-B267-970CDA7B740F}" destId="{FDDAB815-00BC-46FE-BD7C-0EA1EE97242C}" srcOrd="1" destOrd="0" presId="urn:microsoft.com/office/officeart/2018/2/layout/IconVerticalSolidList"/>
    <dgm:cxn modelId="{927A43A0-D01C-45F4-987F-81CD97D0AB37}" type="presParOf" srcId="{81FC22AC-B8C2-40AB-B267-970CDA7B740F}" destId="{E90D7906-6B4A-4219-B081-AD432331F324}" srcOrd="2" destOrd="0" presId="urn:microsoft.com/office/officeart/2018/2/layout/IconVerticalSolidList"/>
    <dgm:cxn modelId="{C9C713E1-987A-4735-8E13-3535A8B36640}" type="presParOf" srcId="{81FC22AC-B8C2-40AB-B267-970CDA7B740F}" destId="{4D8DF5E1-CEF8-40E1-99BB-7D6E30A11576}" srcOrd="3" destOrd="0" presId="urn:microsoft.com/office/officeart/2018/2/layout/IconVerticalSolidList"/>
    <dgm:cxn modelId="{E960F799-461C-4295-ACAC-0086E493A75B}" type="presParOf" srcId="{D769AF5E-9BAC-4375-BE08-7E32F93BE9AF}" destId="{410AF5B3-9CBF-47BA-B9EC-10924F08ED3B}" srcOrd="7" destOrd="0" presId="urn:microsoft.com/office/officeart/2018/2/layout/IconVerticalSolidList"/>
    <dgm:cxn modelId="{62975D15-2BFC-4232-A073-7C2420C9DC83}" type="presParOf" srcId="{D769AF5E-9BAC-4375-BE08-7E32F93BE9AF}" destId="{6AE22D45-3A9C-49DB-B073-191E6E61CCE0}" srcOrd="8" destOrd="0" presId="urn:microsoft.com/office/officeart/2018/2/layout/IconVerticalSolidList"/>
    <dgm:cxn modelId="{96CEE22C-6C39-43D9-8D47-89355D7F6031}" type="presParOf" srcId="{6AE22D45-3A9C-49DB-B073-191E6E61CCE0}" destId="{5B53EE19-D711-433B-A96D-479EEC00E656}" srcOrd="0" destOrd="0" presId="urn:microsoft.com/office/officeart/2018/2/layout/IconVerticalSolidList"/>
    <dgm:cxn modelId="{9072F1A9-C0D7-43DE-AAB2-07187C45FD70}" type="presParOf" srcId="{6AE22D45-3A9C-49DB-B073-191E6E61CCE0}" destId="{68D83C2D-714B-47E1-9134-49EAE876F855}" srcOrd="1" destOrd="0" presId="urn:microsoft.com/office/officeart/2018/2/layout/IconVerticalSolidList"/>
    <dgm:cxn modelId="{B2F9667F-850C-4CEA-A76C-A74EF48E8256}" type="presParOf" srcId="{6AE22D45-3A9C-49DB-B073-191E6E61CCE0}" destId="{9BBD72BA-D5E6-4352-99D1-66B0DA66BC21}" srcOrd="2" destOrd="0" presId="urn:microsoft.com/office/officeart/2018/2/layout/IconVerticalSolidList"/>
    <dgm:cxn modelId="{AA78CFD0-9C9F-4785-B406-CA01800FA8A9}" type="presParOf" srcId="{6AE22D45-3A9C-49DB-B073-191E6E61CCE0}" destId="{FBEB186C-5768-4BA4-BD7F-CCD4EA007E8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A42E8E-B2E5-453F-888A-380152EB9E4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B2421E2-68FF-4942-BEE1-685A2AC420D3}">
      <dgm:prSet/>
      <dgm:spPr/>
      <dgm:t>
        <a:bodyPr/>
        <a:lstStyle/>
        <a:p>
          <a:r>
            <a:rPr lang="en-US" dirty="0"/>
            <a:t>what they </a:t>
          </a:r>
          <a:r>
            <a:rPr lang="en-US" u="sng" dirty="0"/>
            <a:t>think</a:t>
          </a:r>
          <a:r>
            <a:rPr lang="en-US" dirty="0"/>
            <a:t> they know</a:t>
          </a:r>
        </a:p>
      </dgm:t>
    </dgm:pt>
    <dgm:pt modelId="{36A970F3-536D-4846-8443-88A3987C4452}" type="parTrans" cxnId="{3F208C9E-856C-4CCB-A10C-0B57EB39610A}">
      <dgm:prSet/>
      <dgm:spPr/>
      <dgm:t>
        <a:bodyPr/>
        <a:lstStyle/>
        <a:p>
          <a:endParaRPr lang="en-US"/>
        </a:p>
      </dgm:t>
    </dgm:pt>
    <dgm:pt modelId="{649EEBBA-4504-4ADD-B85B-8CD332E22F3B}" type="sibTrans" cxnId="{3F208C9E-856C-4CCB-A10C-0B57EB39610A}">
      <dgm:prSet/>
      <dgm:spPr/>
      <dgm:t>
        <a:bodyPr/>
        <a:lstStyle/>
        <a:p>
          <a:endParaRPr lang="en-US"/>
        </a:p>
      </dgm:t>
    </dgm:pt>
    <dgm:pt modelId="{58A99926-103D-495C-A2FA-4169DA33A9B1}">
      <dgm:prSet/>
      <dgm:spPr/>
      <dgm:t>
        <a:bodyPr/>
        <a:lstStyle/>
        <a:p>
          <a:r>
            <a:rPr lang="en-US"/>
            <a:t>Media portrayals</a:t>
          </a:r>
        </a:p>
      </dgm:t>
    </dgm:pt>
    <dgm:pt modelId="{69A7D5B8-E240-44D0-A86F-F457933105ED}" type="parTrans" cxnId="{13AB74B7-4B7A-4820-8892-E197CEE0714E}">
      <dgm:prSet/>
      <dgm:spPr/>
      <dgm:t>
        <a:bodyPr/>
        <a:lstStyle/>
        <a:p>
          <a:endParaRPr lang="en-US"/>
        </a:p>
      </dgm:t>
    </dgm:pt>
    <dgm:pt modelId="{A309E810-A2D0-4B48-B12D-9F836F3A4B11}" type="sibTrans" cxnId="{13AB74B7-4B7A-4820-8892-E197CEE0714E}">
      <dgm:prSet/>
      <dgm:spPr/>
      <dgm:t>
        <a:bodyPr/>
        <a:lstStyle/>
        <a:p>
          <a:endParaRPr lang="en-US"/>
        </a:p>
      </dgm:t>
    </dgm:pt>
    <dgm:pt modelId="{BFB1F051-D207-4A70-983A-04F49CD1A8C6}">
      <dgm:prSet/>
      <dgm:spPr/>
      <dgm:t>
        <a:bodyPr/>
        <a:lstStyle/>
        <a:p>
          <a:r>
            <a:rPr lang="en-US"/>
            <a:t>Bias</a:t>
          </a:r>
        </a:p>
      </dgm:t>
    </dgm:pt>
    <dgm:pt modelId="{6E27AFB7-D1EB-49CD-9BAC-343BCCE3AB6B}" type="parTrans" cxnId="{48630F8F-5FC2-49E0-B271-24B565FA55A6}">
      <dgm:prSet/>
      <dgm:spPr/>
      <dgm:t>
        <a:bodyPr/>
        <a:lstStyle/>
        <a:p>
          <a:endParaRPr lang="en-US"/>
        </a:p>
      </dgm:t>
    </dgm:pt>
    <dgm:pt modelId="{522FF9DC-5C0A-4792-8DA3-5F7DA15303B8}" type="sibTrans" cxnId="{48630F8F-5FC2-49E0-B271-24B565FA55A6}">
      <dgm:prSet/>
      <dgm:spPr/>
      <dgm:t>
        <a:bodyPr/>
        <a:lstStyle/>
        <a:p>
          <a:endParaRPr lang="en-US"/>
        </a:p>
      </dgm:t>
    </dgm:pt>
    <dgm:pt modelId="{A7660999-0C8A-4CB8-9886-D74591FA4FF1}">
      <dgm:prSet/>
      <dgm:spPr/>
      <dgm:t>
        <a:bodyPr/>
        <a:lstStyle/>
        <a:p>
          <a:r>
            <a:rPr lang="en-US"/>
            <a:t>Mixed signals</a:t>
          </a:r>
        </a:p>
      </dgm:t>
    </dgm:pt>
    <dgm:pt modelId="{1E08002E-C0A9-44E4-A6A3-CA303E149F0F}" type="parTrans" cxnId="{52E8AEBE-7B83-474F-966D-3FBC7049974D}">
      <dgm:prSet/>
      <dgm:spPr/>
      <dgm:t>
        <a:bodyPr/>
        <a:lstStyle/>
        <a:p>
          <a:endParaRPr lang="en-US"/>
        </a:p>
      </dgm:t>
    </dgm:pt>
    <dgm:pt modelId="{D6BF8529-D662-4FD8-80DB-1A9F208531FF}" type="sibTrans" cxnId="{52E8AEBE-7B83-474F-966D-3FBC7049974D}">
      <dgm:prSet/>
      <dgm:spPr/>
      <dgm:t>
        <a:bodyPr/>
        <a:lstStyle/>
        <a:p>
          <a:endParaRPr lang="en-US"/>
        </a:p>
      </dgm:t>
    </dgm:pt>
    <dgm:pt modelId="{69083283-62C0-4E44-8F2A-6247D7884332}">
      <dgm:prSet/>
      <dgm:spPr/>
      <dgm:t>
        <a:bodyPr/>
        <a:lstStyle/>
        <a:p>
          <a:r>
            <a:rPr lang="en-US" dirty="0"/>
            <a:t>Personal experience</a:t>
          </a:r>
        </a:p>
      </dgm:t>
    </dgm:pt>
    <dgm:pt modelId="{E9CD7DBD-02CC-44DC-B3C8-E295D6BBC9FB}" type="parTrans" cxnId="{DC9E793A-625B-4198-8BD5-4BEA7F790B05}">
      <dgm:prSet/>
      <dgm:spPr/>
    </dgm:pt>
    <dgm:pt modelId="{DC475FD9-DCD2-43DB-8762-DA3A8BECADD3}" type="sibTrans" cxnId="{DC9E793A-625B-4198-8BD5-4BEA7F790B05}">
      <dgm:prSet/>
      <dgm:spPr/>
    </dgm:pt>
    <dgm:pt modelId="{4DF3C07D-6259-407E-81AB-CEAD8DB96456}" type="pres">
      <dgm:prSet presAssocID="{5FA42E8E-B2E5-453F-888A-380152EB9E4C}" presName="diagram" presStyleCnt="0">
        <dgm:presLayoutVars>
          <dgm:dir/>
          <dgm:resizeHandles val="exact"/>
        </dgm:presLayoutVars>
      </dgm:prSet>
      <dgm:spPr/>
    </dgm:pt>
    <dgm:pt modelId="{9213E72C-83D4-450B-A207-DF37599FE8CB}" type="pres">
      <dgm:prSet presAssocID="{DB2421E2-68FF-4942-BEE1-685A2AC420D3}" presName="node" presStyleLbl="node1" presStyleIdx="0" presStyleCnt="5">
        <dgm:presLayoutVars>
          <dgm:bulletEnabled val="1"/>
        </dgm:presLayoutVars>
      </dgm:prSet>
      <dgm:spPr/>
    </dgm:pt>
    <dgm:pt modelId="{D94D1D7C-6133-4948-A7C0-491F7BCB2CB3}" type="pres">
      <dgm:prSet presAssocID="{649EEBBA-4504-4ADD-B85B-8CD332E22F3B}" presName="sibTrans" presStyleCnt="0"/>
      <dgm:spPr/>
    </dgm:pt>
    <dgm:pt modelId="{355776A8-32DC-49CC-90D5-8D5F31196F41}" type="pres">
      <dgm:prSet presAssocID="{58A99926-103D-495C-A2FA-4169DA33A9B1}" presName="node" presStyleLbl="node1" presStyleIdx="1" presStyleCnt="5">
        <dgm:presLayoutVars>
          <dgm:bulletEnabled val="1"/>
        </dgm:presLayoutVars>
      </dgm:prSet>
      <dgm:spPr/>
    </dgm:pt>
    <dgm:pt modelId="{C4C1F96C-AC80-49D4-B5AA-E5E550A4A2F0}" type="pres">
      <dgm:prSet presAssocID="{A309E810-A2D0-4B48-B12D-9F836F3A4B11}" presName="sibTrans" presStyleCnt="0"/>
      <dgm:spPr/>
    </dgm:pt>
    <dgm:pt modelId="{46519F3C-804E-4D4A-9626-763B02C78EA7}" type="pres">
      <dgm:prSet presAssocID="{BFB1F051-D207-4A70-983A-04F49CD1A8C6}" presName="node" presStyleLbl="node1" presStyleIdx="2" presStyleCnt="5">
        <dgm:presLayoutVars>
          <dgm:bulletEnabled val="1"/>
        </dgm:presLayoutVars>
      </dgm:prSet>
      <dgm:spPr/>
    </dgm:pt>
    <dgm:pt modelId="{CBF356AC-4005-4972-8BB1-6BC94451FA0E}" type="pres">
      <dgm:prSet presAssocID="{522FF9DC-5C0A-4792-8DA3-5F7DA15303B8}" presName="sibTrans" presStyleCnt="0"/>
      <dgm:spPr/>
    </dgm:pt>
    <dgm:pt modelId="{C86A2548-790C-409E-9DEC-AD28F611DE37}" type="pres">
      <dgm:prSet presAssocID="{A7660999-0C8A-4CB8-9886-D74591FA4FF1}" presName="node" presStyleLbl="node1" presStyleIdx="3" presStyleCnt="5">
        <dgm:presLayoutVars>
          <dgm:bulletEnabled val="1"/>
        </dgm:presLayoutVars>
      </dgm:prSet>
      <dgm:spPr/>
    </dgm:pt>
    <dgm:pt modelId="{75FDCE44-3EFF-4A06-A7EE-843FF5C5D727}" type="pres">
      <dgm:prSet presAssocID="{D6BF8529-D662-4FD8-80DB-1A9F208531FF}" presName="sibTrans" presStyleCnt="0"/>
      <dgm:spPr/>
    </dgm:pt>
    <dgm:pt modelId="{E40AC0E9-D031-485D-92A1-51A7C570FA7F}" type="pres">
      <dgm:prSet presAssocID="{69083283-62C0-4E44-8F2A-6247D7884332}" presName="node" presStyleLbl="node1" presStyleIdx="4" presStyleCnt="5">
        <dgm:presLayoutVars>
          <dgm:bulletEnabled val="1"/>
        </dgm:presLayoutVars>
      </dgm:prSet>
      <dgm:spPr/>
    </dgm:pt>
  </dgm:ptLst>
  <dgm:cxnLst>
    <dgm:cxn modelId="{829FC710-6079-40FC-A146-389E5EDEBF39}" type="presOf" srcId="{5FA42E8E-B2E5-453F-888A-380152EB9E4C}" destId="{4DF3C07D-6259-407E-81AB-CEAD8DB96456}" srcOrd="0" destOrd="0" presId="urn:microsoft.com/office/officeart/2005/8/layout/default"/>
    <dgm:cxn modelId="{91ED503A-8B26-46D6-BDCB-771E80BBFE44}" type="presOf" srcId="{69083283-62C0-4E44-8F2A-6247D7884332}" destId="{E40AC0E9-D031-485D-92A1-51A7C570FA7F}" srcOrd="0" destOrd="0" presId="urn:microsoft.com/office/officeart/2005/8/layout/default"/>
    <dgm:cxn modelId="{DC9E793A-625B-4198-8BD5-4BEA7F790B05}" srcId="{5FA42E8E-B2E5-453F-888A-380152EB9E4C}" destId="{69083283-62C0-4E44-8F2A-6247D7884332}" srcOrd="4" destOrd="0" parTransId="{E9CD7DBD-02CC-44DC-B3C8-E295D6BBC9FB}" sibTransId="{DC475FD9-DCD2-43DB-8762-DA3A8BECADD3}"/>
    <dgm:cxn modelId="{DAB47A5C-46C3-479F-AE4A-D8FF0819DFE8}" type="presOf" srcId="{A7660999-0C8A-4CB8-9886-D74591FA4FF1}" destId="{C86A2548-790C-409E-9DEC-AD28F611DE37}" srcOrd="0" destOrd="0" presId="urn:microsoft.com/office/officeart/2005/8/layout/default"/>
    <dgm:cxn modelId="{1C99045D-8DCD-4058-B4B0-8BB2BF296BD3}" type="presOf" srcId="{DB2421E2-68FF-4942-BEE1-685A2AC420D3}" destId="{9213E72C-83D4-450B-A207-DF37599FE8CB}" srcOrd="0" destOrd="0" presId="urn:microsoft.com/office/officeart/2005/8/layout/default"/>
    <dgm:cxn modelId="{2090B442-12E4-466F-A4B1-E31E95B82575}" type="presOf" srcId="{BFB1F051-D207-4A70-983A-04F49CD1A8C6}" destId="{46519F3C-804E-4D4A-9626-763B02C78EA7}" srcOrd="0" destOrd="0" presId="urn:microsoft.com/office/officeart/2005/8/layout/default"/>
    <dgm:cxn modelId="{E926FF57-30F0-4727-AAA4-887F73E60F27}" type="presOf" srcId="{58A99926-103D-495C-A2FA-4169DA33A9B1}" destId="{355776A8-32DC-49CC-90D5-8D5F31196F41}" srcOrd="0" destOrd="0" presId="urn:microsoft.com/office/officeart/2005/8/layout/default"/>
    <dgm:cxn modelId="{48630F8F-5FC2-49E0-B271-24B565FA55A6}" srcId="{5FA42E8E-B2E5-453F-888A-380152EB9E4C}" destId="{BFB1F051-D207-4A70-983A-04F49CD1A8C6}" srcOrd="2" destOrd="0" parTransId="{6E27AFB7-D1EB-49CD-9BAC-343BCCE3AB6B}" sibTransId="{522FF9DC-5C0A-4792-8DA3-5F7DA15303B8}"/>
    <dgm:cxn modelId="{3F208C9E-856C-4CCB-A10C-0B57EB39610A}" srcId="{5FA42E8E-B2E5-453F-888A-380152EB9E4C}" destId="{DB2421E2-68FF-4942-BEE1-685A2AC420D3}" srcOrd="0" destOrd="0" parTransId="{36A970F3-536D-4846-8443-88A3987C4452}" sibTransId="{649EEBBA-4504-4ADD-B85B-8CD332E22F3B}"/>
    <dgm:cxn modelId="{13AB74B7-4B7A-4820-8892-E197CEE0714E}" srcId="{5FA42E8E-B2E5-453F-888A-380152EB9E4C}" destId="{58A99926-103D-495C-A2FA-4169DA33A9B1}" srcOrd="1" destOrd="0" parTransId="{69A7D5B8-E240-44D0-A86F-F457933105ED}" sibTransId="{A309E810-A2D0-4B48-B12D-9F836F3A4B11}"/>
    <dgm:cxn modelId="{52E8AEBE-7B83-474F-966D-3FBC7049974D}" srcId="{5FA42E8E-B2E5-453F-888A-380152EB9E4C}" destId="{A7660999-0C8A-4CB8-9886-D74591FA4FF1}" srcOrd="3" destOrd="0" parTransId="{1E08002E-C0A9-44E4-A6A3-CA303E149F0F}" sibTransId="{D6BF8529-D662-4FD8-80DB-1A9F208531FF}"/>
    <dgm:cxn modelId="{A118C635-2C0F-4BBB-A113-8DD7FBB2556B}" type="presParOf" srcId="{4DF3C07D-6259-407E-81AB-CEAD8DB96456}" destId="{9213E72C-83D4-450B-A207-DF37599FE8CB}" srcOrd="0" destOrd="0" presId="urn:microsoft.com/office/officeart/2005/8/layout/default"/>
    <dgm:cxn modelId="{07DEB5D8-61D1-45C9-B5A8-D76D381EE41C}" type="presParOf" srcId="{4DF3C07D-6259-407E-81AB-CEAD8DB96456}" destId="{D94D1D7C-6133-4948-A7C0-491F7BCB2CB3}" srcOrd="1" destOrd="0" presId="urn:microsoft.com/office/officeart/2005/8/layout/default"/>
    <dgm:cxn modelId="{85C00B6E-17A1-4B6B-9263-8E9E0FACE685}" type="presParOf" srcId="{4DF3C07D-6259-407E-81AB-CEAD8DB96456}" destId="{355776A8-32DC-49CC-90D5-8D5F31196F41}" srcOrd="2" destOrd="0" presId="urn:microsoft.com/office/officeart/2005/8/layout/default"/>
    <dgm:cxn modelId="{D26F3402-63FE-4B17-856D-3879960034E2}" type="presParOf" srcId="{4DF3C07D-6259-407E-81AB-CEAD8DB96456}" destId="{C4C1F96C-AC80-49D4-B5AA-E5E550A4A2F0}" srcOrd="3" destOrd="0" presId="urn:microsoft.com/office/officeart/2005/8/layout/default"/>
    <dgm:cxn modelId="{7013C5C6-F1E5-4FCE-801D-35F409DE6EDB}" type="presParOf" srcId="{4DF3C07D-6259-407E-81AB-CEAD8DB96456}" destId="{46519F3C-804E-4D4A-9626-763B02C78EA7}" srcOrd="4" destOrd="0" presId="urn:microsoft.com/office/officeart/2005/8/layout/default"/>
    <dgm:cxn modelId="{964CACF9-3DCD-483A-9954-8F120A327378}" type="presParOf" srcId="{4DF3C07D-6259-407E-81AB-CEAD8DB96456}" destId="{CBF356AC-4005-4972-8BB1-6BC94451FA0E}" srcOrd="5" destOrd="0" presId="urn:microsoft.com/office/officeart/2005/8/layout/default"/>
    <dgm:cxn modelId="{BDFF81A3-4D8D-459B-B56C-64B7D1DCA92F}" type="presParOf" srcId="{4DF3C07D-6259-407E-81AB-CEAD8DB96456}" destId="{C86A2548-790C-409E-9DEC-AD28F611DE37}" srcOrd="6" destOrd="0" presId="urn:microsoft.com/office/officeart/2005/8/layout/default"/>
    <dgm:cxn modelId="{01CF708C-7270-4872-AFA2-402138552BFD}" type="presParOf" srcId="{4DF3C07D-6259-407E-81AB-CEAD8DB96456}" destId="{75FDCE44-3EFF-4A06-A7EE-843FF5C5D727}" srcOrd="7" destOrd="0" presId="urn:microsoft.com/office/officeart/2005/8/layout/default"/>
    <dgm:cxn modelId="{0ED94DE8-F6B1-47EF-9057-A4A01902EEF0}" type="presParOf" srcId="{4DF3C07D-6259-407E-81AB-CEAD8DB96456}" destId="{E40AC0E9-D031-485D-92A1-51A7C570FA7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0355C0-A5CD-4D1E-ABD1-C04E0039DDD5}"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6FCF033D-6212-4F91-828D-E714039B43BC}">
      <dgm:prSet/>
      <dgm:spPr/>
      <dgm:t>
        <a:bodyPr/>
        <a:lstStyle/>
        <a:p>
          <a:pPr rtl="0"/>
          <a:r>
            <a:rPr lang="en-US" dirty="0"/>
            <a:t>March 8th </a:t>
          </a:r>
        </a:p>
        <a:p>
          <a:pPr rtl="0"/>
          <a:r>
            <a:rPr lang="en-US" dirty="0"/>
            <a:t>10am-4pm</a:t>
          </a:r>
          <a:r>
            <a:rPr lang="en-US" dirty="0">
              <a:latin typeface="Georgia Pro Semibold"/>
            </a:rPr>
            <a:t> </a:t>
          </a:r>
          <a:endParaRPr lang="en-US" dirty="0"/>
        </a:p>
      </dgm:t>
    </dgm:pt>
    <dgm:pt modelId="{AD3C77D7-9C9C-4BD5-9D2A-CE2583BDCF2C}" type="parTrans" cxnId="{53CA6594-43F2-4C58-8DFB-47F6A0977BBD}">
      <dgm:prSet/>
      <dgm:spPr/>
      <dgm:t>
        <a:bodyPr/>
        <a:lstStyle/>
        <a:p>
          <a:endParaRPr lang="en-US"/>
        </a:p>
      </dgm:t>
    </dgm:pt>
    <dgm:pt modelId="{B100788A-4860-481F-ACC4-2ABD2F2714F2}" type="sibTrans" cxnId="{53CA6594-43F2-4C58-8DFB-47F6A0977BBD}">
      <dgm:prSet/>
      <dgm:spPr/>
      <dgm:t>
        <a:bodyPr/>
        <a:lstStyle/>
        <a:p>
          <a:endParaRPr lang="en-US"/>
        </a:p>
      </dgm:t>
    </dgm:pt>
    <dgm:pt modelId="{91F97B43-DB94-425E-B5C3-44E7156F2E36}">
      <dgm:prSet/>
      <dgm:spPr/>
      <dgm:t>
        <a:bodyPr/>
        <a:lstStyle/>
        <a:p>
          <a:r>
            <a:rPr lang="en-US" b="1" dirty="0"/>
            <a:t>Dementia Care Train-the-Trainer &amp; 4-Hour Caregiver Training [CO Requirements] </a:t>
          </a:r>
          <a:r>
            <a:rPr lang="en-US" dirty="0"/>
            <a:t>in person &amp; live webinar</a:t>
          </a:r>
        </a:p>
      </dgm:t>
    </dgm:pt>
    <dgm:pt modelId="{C3E8E5B5-1F0D-4C61-BA7F-758C7EBB0297}" type="parTrans" cxnId="{7B775494-D93D-4A37-B453-4EB21EC8803E}">
      <dgm:prSet/>
      <dgm:spPr/>
      <dgm:t>
        <a:bodyPr/>
        <a:lstStyle/>
        <a:p>
          <a:endParaRPr lang="en-US"/>
        </a:p>
      </dgm:t>
    </dgm:pt>
    <dgm:pt modelId="{852539D5-1C0C-45EF-808F-1F8D26695BE7}" type="sibTrans" cxnId="{7B775494-D93D-4A37-B453-4EB21EC8803E}">
      <dgm:prSet/>
      <dgm:spPr/>
      <dgm:t>
        <a:bodyPr/>
        <a:lstStyle/>
        <a:p>
          <a:endParaRPr lang="en-US"/>
        </a:p>
      </dgm:t>
    </dgm:pt>
    <dgm:pt modelId="{D6686E04-D154-42C7-806C-14441BCB4D23}">
      <dgm:prSet/>
      <dgm:spPr/>
      <dgm:t>
        <a:bodyPr/>
        <a:lstStyle/>
        <a:p>
          <a:pPr rtl="0"/>
          <a:r>
            <a:rPr lang="en-US" dirty="0"/>
            <a:t>March 12th 10am-12:30pm</a:t>
          </a:r>
          <a:r>
            <a:rPr lang="en-US" dirty="0">
              <a:latin typeface="Georgia Pro Semibold"/>
            </a:rPr>
            <a:t> </a:t>
          </a:r>
          <a:endParaRPr lang="en-US" dirty="0"/>
        </a:p>
      </dgm:t>
    </dgm:pt>
    <dgm:pt modelId="{930DE95B-7715-4233-AA38-A56D82B64647}" type="parTrans" cxnId="{29BEEADF-C816-4A1B-B9EA-1D19BE9D9811}">
      <dgm:prSet/>
      <dgm:spPr/>
      <dgm:t>
        <a:bodyPr/>
        <a:lstStyle/>
        <a:p>
          <a:endParaRPr lang="en-US"/>
        </a:p>
      </dgm:t>
    </dgm:pt>
    <dgm:pt modelId="{1E200451-A061-4388-859B-24AFBADFBF02}" type="sibTrans" cxnId="{29BEEADF-C816-4A1B-B9EA-1D19BE9D9811}">
      <dgm:prSet/>
      <dgm:spPr/>
      <dgm:t>
        <a:bodyPr/>
        <a:lstStyle/>
        <a:p>
          <a:endParaRPr lang="en-US"/>
        </a:p>
      </dgm:t>
    </dgm:pt>
    <dgm:pt modelId="{A3BF923C-FF67-4FAF-B090-FE30F7103348}">
      <dgm:prSet/>
      <dgm:spPr/>
      <dgm:t>
        <a:bodyPr/>
        <a:lstStyle/>
        <a:p>
          <a:r>
            <a:rPr lang="en-US" b="1" dirty="0"/>
            <a:t>Emergency Prep and Disaster Management Webinar [CMS Requirements] </a:t>
          </a:r>
          <a:r>
            <a:rPr lang="en-US" dirty="0"/>
            <a:t>virtual</a:t>
          </a:r>
        </a:p>
      </dgm:t>
    </dgm:pt>
    <dgm:pt modelId="{E73736A4-7B0F-4D51-A4BF-16795FF8DE51}" type="parTrans" cxnId="{CBF45D60-4E76-4017-B4D8-B49B575C9662}">
      <dgm:prSet/>
      <dgm:spPr/>
      <dgm:t>
        <a:bodyPr/>
        <a:lstStyle/>
        <a:p>
          <a:endParaRPr lang="en-US"/>
        </a:p>
      </dgm:t>
    </dgm:pt>
    <dgm:pt modelId="{86863B9C-2DF4-4406-95E2-341FD2D3AAFD}" type="sibTrans" cxnId="{CBF45D60-4E76-4017-B4D8-B49B575C9662}">
      <dgm:prSet/>
      <dgm:spPr/>
      <dgm:t>
        <a:bodyPr/>
        <a:lstStyle/>
        <a:p>
          <a:endParaRPr lang="en-US"/>
        </a:p>
      </dgm:t>
    </dgm:pt>
    <dgm:pt modelId="{70460BD9-0A03-471D-9580-0A32472B1C5C}">
      <dgm:prSet/>
      <dgm:spPr/>
      <dgm:t>
        <a:bodyPr/>
        <a:lstStyle/>
        <a:p>
          <a:r>
            <a:rPr lang="en-US" dirty="0"/>
            <a:t>March 13th-14</a:t>
          </a:r>
          <a:r>
            <a:rPr lang="en-US" baseline="30000" dirty="0"/>
            <a:t>th</a:t>
          </a:r>
          <a:endParaRPr lang="en-US" dirty="0"/>
        </a:p>
        <a:p>
          <a:pPr rtl="0"/>
          <a:r>
            <a:rPr lang="en-US" dirty="0"/>
            <a:t>8am-1pm</a:t>
          </a:r>
          <a:r>
            <a:rPr lang="en-US" dirty="0">
              <a:latin typeface="Georgia Pro Semibold"/>
            </a:rPr>
            <a:t> </a:t>
          </a:r>
          <a:endParaRPr lang="en-US" dirty="0"/>
        </a:p>
      </dgm:t>
    </dgm:pt>
    <dgm:pt modelId="{1B427EDF-40F9-44F1-8DD7-6DFFD09959BC}" type="parTrans" cxnId="{84EA3C82-C897-407D-BF34-5C619E0E0AF8}">
      <dgm:prSet/>
      <dgm:spPr/>
      <dgm:t>
        <a:bodyPr/>
        <a:lstStyle/>
        <a:p>
          <a:endParaRPr lang="en-US"/>
        </a:p>
      </dgm:t>
    </dgm:pt>
    <dgm:pt modelId="{F9A649A5-59D2-45C6-8FD9-74CF99D154B3}" type="sibTrans" cxnId="{84EA3C82-C897-407D-BF34-5C619E0E0AF8}">
      <dgm:prSet/>
      <dgm:spPr/>
      <dgm:t>
        <a:bodyPr/>
        <a:lstStyle/>
        <a:p>
          <a:endParaRPr lang="en-US"/>
        </a:p>
      </dgm:t>
    </dgm:pt>
    <dgm:pt modelId="{3D1ADF52-DE6B-4073-9483-13818AAF1BC5}">
      <dgm:prSet/>
      <dgm:spPr/>
      <dgm:t>
        <a:bodyPr/>
        <a:lstStyle/>
        <a:p>
          <a:r>
            <a:rPr lang="en-US" b="1" dirty="0"/>
            <a:t>10 Hour AL Administrator Licensure Requirements </a:t>
          </a:r>
          <a:r>
            <a:rPr lang="en-US" dirty="0"/>
            <a:t>virtual</a:t>
          </a:r>
        </a:p>
      </dgm:t>
    </dgm:pt>
    <dgm:pt modelId="{A109BF5C-148C-45F7-AABD-733A746227E4}" type="parTrans" cxnId="{E48E793A-B050-4894-B380-45EC3D1A0E7F}">
      <dgm:prSet/>
      <dgm:spPr/>
      <dgm:t>
        <a:bodyPr/>
        <a:lstStyle/>
        <a:p>
          <a:endParaRPr lang="en-US"/>
        </a:p>
      </dgm:t>
    </dgm:pt>
    <dgm:pt modelId="{38A30596-8411-45D7-AC13-A434EA00F901}" type="sibTrans" cxnId="{E48E793A-B050-4894-B380-45EC3D1A0E7F}">
      <dgm:prSet/>
      <dgm:spPr/>
      <dgm:t>
        <a:bodyPr/>
        <a:lstStyle/>
        <a:p>
          <a:endParaRPr lang="en-US"/>
        </a:p>
      </dgm:t>
    </dgm:pt>
    <dgm:pt modelId="{9765320D-0093-4DEF-9163-E1783B0A75E0}">
      <dgm:prSet/>
      <dgm:spPr/>
      <dgm:t>
        <a:bodyPr/>
        <a:lstStyle/>
        <a:p>
          <a:pPr rtl="0"/>
          <a:r>
            <a:rPr lang="en-US" dirty="0"/>
            <a:t>March 20th 11:30am-1pm</a:t>
          </a:r>
          <a:r>
            <a:rPr lang="en-US" dirty="0">
              <a:latin typeface="Georgia Pro Semibold"/>
            </a:rPr>
            <a:t> </a:t>
          </a:r>
          <a:endParaRPr lang="en-US" dirty="0"/>
        </a:p>
      </dgm:t>
    </dgm:pt>
    <dgm:pt modelId="{C15FDE16-7092-4765-8737-2CA6A9541D04}" type="parTrans" cxnId="{BA0475F3-E584-4EBD-9BDD-77371BC079CD}">
      <dgm:prSet/>
      <dgm:spPr/>
      <dgm:t>
        <a:bodyPr/>
        <a:lstStyle/>
        <a:p>
          <a:endParaRPr lang="en-US"/>
        </a:p>
      </dgm:t>
    </dgm:pt>
    <dgm:pt modelId="{D5E2589E-F7AA-470A-822C-E57A102E22B6}" type="sibTrans" cxnId="{BA0475F3-E584-4EBD-9BDD-77371BC079CD}">
      <dgm:prSet/>
      <dgm:spPr/>
      <dgm:t>
        <a:bodyPr/>
        <a:lstStyle/>
        <a:p>
          <a:endParaRPr lang="en-US"/>
        </a:p>
      </dgm:t>
    </dgm:pt>
    <dgm:pt modelId="{04428023-CBEC-4B6F-90F4-D77598021715}">
      <dgm:prSet/>
      <dgm:spPr/>
      <dgm:t>
        <a:bodyPr/>
        <a:lstStyle/>
        <a:p>
          <a:r>
            <a:rPr lang="en-US" b="1" dirty="0"/>
            <a:t>Social Services Gratitude Luncheon </a:t>
          </a:r>
          <a:r>
            <a:rPr lang="en-US" dirty="0"/>
            <a:t>in person, FREE</a:t>
          </a:r>
        </a:p>
      </dgm:t>
    </dgm:pt>
    <dgm:pt modelId="{62712CD9-A902-4778-9193-C15F7E1E3DD5}" type="parTrans" cxnId="{4296CA14-08AF-433D-A2F7-D52F7C547BD2}">
      <dgm:prSet/>
      <dgm:spPr/>
      <dgm:t>
        <a:bodyPr/>
        <a:lstStyle/>
        <a:p>
          <a:endParaRPr lang="en-US"/>
        </a:p>
      </dgm:t>
    </dgm:pt>
    <dgm:pt modelId="{35358FBC-602A-44FD-BDB4-68F2F3259654}" type="sibTrans" cxnId="{4296CA14-08AF-433D-A2F7-D52F7C547BD2}">
      <dgm:prSet/>
      <dgm:spPr/>
      <dgm:t>
        <a:bodyPr/>
        <a:lstStyle/>
        <a:p>
          <a:endParaRPr lang="en-US"/>
        </a:p>
      </dgm:t>
    </dgm:pt>
    <dgm:pt modelId="{DDB43C8C-527C-4B41-AFA6-32D06B99ED4B}">
      <dgm:prSet custT="1"/>
      <dgm:spPr/>
      <dgm:t>
        <a:bodyPr/>
        <a:lstStyle/>
        <a:p>
          <a:r>
            <a:rPr lang="en-US" sz="1500"/>
            <a:t>March 28</a:t>
          </a:r>
          <a:r>
            <a:rPr lang="en-US" sz="1500" baseline="30000"/>
            <a:t>th</a:t>
          </a:r>
        </a:p>
        <a:p>
          <a:r>
            <a:rPr lang="en-US" sz="2000" baseline="30000"/>
            <a:t>9am – 12pm</a:t>
          </a:r>
          <a:endParaRPr lang="en-US" sz="2000" dirty="0"/>
        </a:p>
      </dgm:t>
    </dgm:pt>
    <dgm:pt modelId="{3385EF30-ACA6-44CB-9996-A166213DE1D4}" type="parTrans" cxnId="{5D2B0C9D-4514-4586-AF6F-C854C618523D}">
      <dgm:prSet/>
      <dgm:spPr/>
      <dgm:t>
        <a:bodyPr/>
        <a:lstStyle/>
        <a:p>
          <a:endParaRPr lang="en-US"/>
        </a:p>
      </dgm:t>
    </dgm:pt>
    <dgm:pt modelId="{44845B17-B832-44F0-B677-3E8AC17D971D}" type="sibTrans" cxnId="{5D2B0C9D-4514-4586-AF6F-C854C618523D}">
      <dgm:prSet/>
      <dgm:spPr/>
      <dgm:t>
        <a:bodyPr/>
        <a:lstStyle/>
        <a:p>
          <a:endParaRPr lang="en-US"/>
        </a:p>
      </dgm:t>
    </dgm:pt>
    <dgm:pt modelId="{D5405339-B694-42CE-826A-F5F272A8607D}">
      <dgm:prSet/>
      <dgm:spPr/>
      <dgm:t>
        <a:bodyPr/>
        <a:lstStyle/>
        <a:p>
          <a:r>
            <a:rPr lang="en-US" b="1" dirty="0"/>
            <a:t>QAPI and Facility Assessment Reboot </a:t>
          </a:r>
          <a:r>
            <a:rPr lang="en-US" dirty="0"/>
            <a:t>in person &amp; live webinar</a:t>
          </a:r>
        </a:p>
      </dgm:t>
    </dgm:pt>
    <dgm:pt modelId="{B8CA0B99-1065-4E8E-B44E-52E432B7FE1C}" type="parTrans" cxnId="{0437ABB8-AD03-4B07-A5F9-6618E87B1DE5}">
      <dgm:prSet/>
      <dgm:spPr/>
      <dgm:t>
        <a:bodyPr/>
        <a:lstStyle/>
        <a:p>
          <a:endParaRPr lang="en-US"/>
        </a:p>
      </dgm:t>
    </dgm:pt>
    <dgm:pt modelId="{6527B380-7AC3-4CB5-83D1-3A26C364E449}" type="sibTrans" cxnId="{0437ABB8-AD03-4B07-A5F9-6618E87B1DE5}">
      <dgm:prSet/>
      <dgm:spPr/>
      <dgm:t>
        <a:bodyPr/>
        <a:lstStyle/>
        <a:p>
          <a:endParaRPr lang="en-US"/>
        </a:p>
      </dgm:t>
    </dgm:pt>
    <dgm:pt modelId="{E7DDF304-3023-483D-8DF2-6D4380E303ED}">
      <dgm:prSet/>
      <dgm:spPr/>
      <dgm:t>
        <a:bodyPr/>
        <a:lstStyle/>
        <a:p>
          <a:r>
            <a:rPr lang="en-US" dirty="0"/>
            <a:t>April 4</a:t>
          </a:r>
          <a:r>
            <a:rPr lang="en-US" baseline="30000" dirty="0"/>
            <a:t>th</a:t>
          </a:r>
          <a:r>
            <a:rPr lang="en-US" dirty="0"/>
            <a:t> </a:t>
          </a:r>
        </a:p>
      </dgm:t>
    </dgm:pt>
    <dgm:pt modelId="{8C5572D8-7831-4B8F-8165-7B28ADEE705D}" type="parTrans" cxnId="{0108B052-77A0-4919-B550-C7B7CA0C3F50}">
      <dgm:prSet/>
      <dgm:spPr/>
      <dgm:t>
        <a:bodyPr/>
        <a:lstStyle/>
        <a:p>
          <a:endParaRPr lang="en-US"/>
        </a:p>
      </dgm:t>
    </dgm:pt>
    <dgm:pt modelId="{E5503073-75BF-4048-B007-728E22DF1849}" type="sibTrans" cxnId="{0108B052-77A0-4919-B550-C7B7CA0C3F50}">
      <dgm:prSet/>
      <dgm:spPr/>
      <dgm:t>
        <a:bodyPr/>
        <a:lstStyle/>
        <a:p>
          <a:endParaRPr lang="en-US"/>
        </a:p>
      </dgm:t>
    </dgm:pt>
    <dgm:pt modelId="{8300C999-4924-4DD0-829E-B0E891B1C991}">
      <dgm:prSet/>
      <dgm:spPr/>
      <dgm:t>
        <a:bodyPr/>
        <a:lstStyle/>
        <a:p>
          <a:r>
            <a:rPr lang="en-US" b="1" dirty="0"/>
            <a:t>Assisted Living Conference </a:t>
          </a:r>
          <a:r>
            <a:rPr lang="en-US" dirty="0"/>
            <a:t>in person, full day</a:t>
          </a:r>
        </a:p>
      </dgm:t>
    </dgm:pt>
    <dgm:pt modelId="{B653CB0E-F978-4757-8498-B18515D2425C}" type="parTrans" cxnId="{993EFA96-E106-44A9-BABF-2E8B846BDCE9}">
      <dgm:prSet/>
      <dgm:spPr/>
      <dgm:t>
        <a:bodyPr/>
        <a:lstStyle/>
        <a:p>
          <a:endParaRPr lang="en-US"/>
        </a:p>
      </dgm:t>
    </dgm:pt>
    <dgm:pt modelId="{7C1B0CE4-F8AD-4ADE-9D4C-26A51B514405}" type="sibTrans" cxnId="{993EFA96-E106-44A9-BABF-2E8B846BDCE9}">
      <dgm:prSet/>
      <dgm:spPr/>
      <dgm:t>
        <a:bodyPr/>
        <a:lstStyle/>
        <a:p>
          <a:endParaRPr lang="en-US"/>
        </a:p>
      </dgm:t>
    </dgm:pt>
    <dgm:pt modelId="{2D22B579-5156-4C11-A32D-BF9171EC0C2C}">
      <dgm:prSet/>
      <dgm:spPr/>
      <dgm:t>
        <a:bodyPr/>
        <a:lstStyle/>
        <a:p>
          <a:r>
            <a:rPr lang="en-US" dirty="0"/>
            <a:t>April 9</a:t>
          </a:r>
          <a:r>
            <a:rPr lang="en-US" baseline="30000" dirty="0"/>
            <a:t>th</a:t>
          </a:r>
          <a:r>
            <a:rPr lang="en-US" dirty="0"/>
            <a:t> – 11</a:t>
          </a:r>
          <a:r>
            <a:rPr lang="en-US" baseline="30000" dirty="0"/>
            <a:t>th</a:t>
          </a:r>
          <a:r>
            <a:rPr lang="en-US" dirty="0"/>
            <a:t> </a:t>
          </a:r>
        </a:p>
      </dgm:t>
    </dgm:pt>
    <dgm:pt modelId="{4137C6A8-091D-4374-BAE9-B7EE462A1DC4}" type="parTrans" cxnId="{61ADE0E7-8F82-409C-BC81-596B1B2FED89}">
      <dgm:prSet/>
      <dgm:spPr/>
      <dgm:t>
        <a:bodyPr/>
        <a:lstStyle/>
        <a:p>
          <a:endParaRPr lang="en-US"/>
        </a:p>
      </dgm:t>
    </dgm:pt>
    <dgm:pt modelId="{D8490044-797B-4C52-B441-0DB1B6C620F8}" type="sibTrans" cxnId="{61ADE0E7-8F82-409C-BC81-596B1B2FED89}">
      <dgm:prSet/>
      <dgm:spPr/>
      <dgm:t>
        <a:bodyPr/>
        <a:lstStyle/>
        <a:p>
          <a:endParaRPr lang="en-US"/>
        </a:p>
      </dgm:t>
    </dgm:pt>
    <dgm:pt modelId="{E4314910-E5E2-4071-B776-7B1885AD51FB}">
      <dgm:prSet/>
      <dgm:spPr/>
      <dgm:t>
        <a:bodyPr/>
        <a:lstStyle/>
        <a:p>
          <a:r>
            <a:rPr lang="en-US" b="1" dirty="0"/>
            <a:t>Essentials of Nursing Home Administration </a:t>
          </a:r>
          <a:r>
            <a:rPr lang="en-US" dirty="0"/>
            <a:t>virtual, 3 full days </a:t>
          </a:r>
        </a:p>
      </dgm:t>
    </dgm:pt>
    <dgm:pt modelId="{7E7C41D7-E212-4FFD-A509-8EE3D4018BDA}" type="parTrans" cxnId="{0C2C7ADE-0019-43B1-A52B-ABC5D0171AB8}">
      <dgm:prSet/>
      <dgm:spPr/>
      <dgm:t>
        <a:bodyPr/>
        <a:lstStyle/>
        <a:p>
          <a:endParaRPr lang="en-US"/>
        </a:p>
      </dgm:t>
    </dgm:pt>
    <dgm:pt modelId="{9593EDAE-0249-4EFC-8189-072E0F695A2A}" type="sibTrans" cxnId="{0C2C7ADE-0019-43B1-A52B-ABC5D0171AB8}">
      <dgm:prSet/>
      <dgm:spPr/>
      <dgm:t>
        <a:bodyPr/>
        <a:lstStyle/>
        <a:p>
          <a:endParaRPr lang="en-US"/>
        </a:p>
      </dgm:t>
    </dgm:pt>
    <dgm:pt modelId="{88FEF554-B482-456C-979F-E3410348FC85}">
      <dgm:prSet/>
      <dgm:spPr/>
      <dgm:t>
        <a:bodyPr/>
        <a:lstStyle/>
        <a:p>
          <a:r>
            <a:rPr lang="en-US" dirty="0"/>
            <a:t>April 10</a:t>
          </a:r>
          <a:r>
            <a:rPr lang="en-US" baseline="30000" dirty="0"/>
            <a:t>th</a:t>
          </a:r>
          <a:r>
            <a:rPr lang="en-US" dirty="0"/>
            <a:t> </a:t>
          </a:r>
        </a:p>
        <a:p>
          <a:r>
            <a:rPr lang="en-US" dirty="0"/>
            <a:t>9am-3pm</a:t>
          </a:r>
        </a:p>
      </dgm:t>
    </dgm:pt>
    <dgm:pt modelId="{38EAC9D4-E27A-4538-8601-BDF63776B43B}" type="parTrans" cxnId="{DE43B559-57BF-48D2-AE43-A89B0365022A}">
      <dgm:prSet/>
      <dgm:spPr/>
      <dgm:t>
        <a:bodyPr/>
        <a:lstStyle/>
        <a:p>
          <a:endParaRPr lang="en-US"/>
        </a:p>
      </dgm:t>
    </dgm:pt>
    <dgm:pt modelId="{C52F02DA-C8D5-4CF5-AEC6-FA6BC686EA6F}" type="sibTrans" cxnId="{DE43B559-57BF-48D2-AE43-A89B0365022A}">
      <dgm:prSet/>
      <dgm:spPr/>
      <dgm:t>
        <a:bodyPr/>
        <a:lstStyle/>
        <a:p>
          <a:endParaRPr lang="en-US"/>
        </a:p>
      </dgm:t>
    </dgm:pt>
    <dgm:pt modelId="{7453B63D-9983-4C81-BBBD-FF59C4FB423B}">
      <dgm:prSet/>
      <dgm:spPr/>
      <dgm:t>
        <a:bodyPr/>
        <a:lstStyle/>
        <a:p>
          <a:r>
            <a:rPr lang="en-US" b="1" dirty="0"/>
            <a:t>Wound Conference</a:t>
          </a:r>
          <a:r>
            <a:rPr lang="en-US" dirty="0"/>
            <a:t> in person</a:t>
          </a:r>
        </a:p>
      </dgm:t>
    </dgm:pt>
    <dgm:pt modelId="{51510729-3B00-4192-8341-9E8802FF002F}" type="parTrans" cxnId="{200C2C74-357E-455D-9EC4-08F2647809B5}">
      <dgm:prSet/>
      <dgm:spPr/>
      <dgm:t>
        <a:bodyPr/>
        <a:lstStyle/>
        <a:p>
          <a:endParaRPr lang="en-US"/>
        </a:p>
      </dgm:t>
    </dgm:pt>
    <dgm:pt modelId="{A47258D2-AED1-428C-93BB-02EBCC739BE7}" type="sibTrans" cxnId="{200C2C74-357E-455D-9EC4-08F2647809B5}">
      <dgm:prSet/>
      <dgm:spPr/>
      <dgm:t>
        <a:bodyPr/>
        <a:lstStyle/>
        <a:p>
          <a:endParaRPr lang="en-US"/>
        </a:p>
      </dgm:t>
    </dgm:pt>
    <dgm:pt modelId="{3140FF6A-04BD-48A0-91D9-AAB6B21AFC8A}" type="pres">
      <dgm:prSet presAssocID="{160355C0-A5CD-4D1E-ABD1-C04E0039DDD5}" presName="Name0" presStyleCnt="0">
        <dgm:presLayoutVars>
          <dgm:dir/>
          <dgm:animLvl val="lvl"/>
          <dgm:resizeHandles val="exact"/>
        </dgm:presLayoutVars>
      </dgm:prSet>
      <dgm:spPr/>
    </dgm:pt>
    <dgm:pt modelId="{402B792B-E63A-4461-AEC2-F87EC788ABB2}" type="pres">
      <dgm:prSet presAssocID="{6FCF033D-6212-4F91-828D-E714039B43BC}" presName="linNode" presStyleCnt="0"/>
      <dgm:spPr/>
    </dgm:pt>
    <dgm:pt modelId="{AB8CEC92-36DB-4F07-B646-7927C3EA25A9}" type="pres">
      <dgm:prSet presAssocID="{6FCF033D-6212-4F91-828D-E714039B43BC}" presName="parentText" presStyleLbl="alignNode1" presStyleIdx="0" presStyleCnt="8">
        <dgm:presLayoutVars>
          <dgm:chMax val="1"/>
          <dgm:bulletEnabled/>
        </dgm:presLayoutVars>
      </dgm:prSet>
      <dgm:spPr/>
    </dgm:pt>
    <dgm:pt modelId="{82DB289A-D77C-4C6F-9E6B-5C8608E26C3F}" type="pres">
      <dgm:prSet presAssocID="{6FCF033D-6212-4F91-828D-E714039B43BC}" presName="descendantText" presStyleLbl="alignAccFollowNode1" presStyleIdx="0" presStyleCnt="8">
        <dgm:presLayoutVars>
          <dgm:bulletEnabled/>
        </dgm:presLayoutVars>
      </dgm:prSet>
      <dgm:spPr/>
    </dgm:pt>
    <dgm:pt modelId="{424C7456-3410-4168-BCA7-5AA2C57D22BD}" type="pres">
      <dgm:prSet presAssocID="{B100788A-4860-481F-ACC4-2ABD2F2714F2}" presName="sp" presStyleCnt="0"/>
      <dgm:spPr/>
    </dgm:pt>
    <dgm:pt modelId="{FAED4791-A365-4E9F-8FE8-98A344515C85}" type="pres">
      <dgm:prSet presAssocID="{D6686E04-D154-42C7-806C-14441BCB4D23}" presName="linNode" presStyleCnt="0"/>
      <dgm:spPr/>
    </dgm:pt>
    <dgm:pt modelId="{798C1263-3A74-4724-B680-00E860EFA626}" type="pres">
      <dgm:prSet presAssocID="{D6686E04-D154-42C7-806C-14441BCB4D23}" presName="parentText" presStyleLbl="alignNode1" presStyleIdx="1" presStyleCnt="8">
        <dgm:presLayoutVars>
          <dgm:chMax val="1"/>
          <dgm:bulletEnabled/>
        </dgm:presLayoutVars>
      </dgm:prSet>
      <dgm:spPr/>
    </dgm:pt>
    <dgm:pt modelId="{8C6F8877-AD6E-4C76-B068-45925A470650}" type="pres">
      <dgm:prSet presAssocID="{D6686E04-D154-42C7-806C-14441BCB4D23}" presName="descendantText" presStyleLbl="alignAccFollowNode1" presStyleIdx="1" presStyleCnt="8">
        <dgm:presLayoutVars>
          <dgm:bulletEnabled/>
        </dgm:presLayoutVars>
      </dgm:prSet>
      <dgm:spPr/>
    </dgm:pt>
    <dgm:pt modelId="{AF30F337-6964-4F40-AC23-CCEA43A6DD77}" type="pres">
      <dgm:prSet presAssocID="{1E200451-A061-4388-859B-24AFBADFBF02}" presName="sp" presStyleCnt="0"/>
      <dgm:spPr/>
    </dgm:pt>
    <dgm:pt modelId="{B6E8BF13-04C7-4FBD-92F1-7DF0F4E23301}" type="pres">
      <dgm:prSet presAssocID="{70460BD9-0A03-471D-9580-0A32472B1C5C}" presName="linNode" presStyleCnt="0"/>
      <dgm:spPr/>
    </dgm:pt>
    <dgm:pt modelId="{438A5D52-E2E6-4799-8E37-182C51205B67}" type="pres">
      <dgm:prSet presAssocID="{70460BD9-0A03-471D-9580-0A32472B1C5C}" presName="parentText" presStyleLbl="alignNode1" presStyleIdx="2" presStyleCnt="8">
        <dgm:presLayoutVars>
          <dgm:chMax val="1"/>
          <dgm:bulletEnabled/>
        </dgm:presLayoutVars>
      </dgm:prSet>
      <dgm:spPr/>
    </dgm:pt>
    <dgm:pt modelId="{F33A1899-DB25-428E-BE32-1E1693A2EB5E}" type="pres">
      <dgm:prSet presAssocID="{70460BD9-0A03-471D-9580-0A32472B1C5C}" presName="descendantText" presStyleLbl="alignAccFollowNode1" presStyleIdx="2" presStyleCnt="8">
        <dgm:presLayoutVars>
          <dgm:bulletEnabled/>
        </dgm:presLayoutVars>
      </dgm:prSet>
      <dgm:spPr/>
    </dgm:pt>
    <dgm:pt modelId="{1D8C2B5E-A632-4F36-8A18-AB3CA5F2ED00}" type="pres">
      <dgm:prSet presAssocID="{F9A649A5-59D2-45C6-8FD9-74CF99D154B3}" presName="sp" presStyleCnt="0"/>
      <dgm:spPr/>
    </dgm:pt>
    <dgm:pt modelId="{23DD5B29-C06F-44B8-ACBE-500B1EADB7CD}" type="pres">
      <dgm:prSet presAssocID="{9765320D-0093-4DEF-9163-E1783B0A75E0}" presName="linNode" presStyleCnt="0"/>
      <dgm:spPr/>
    </dgm:pt>
    <dgm:pt modelId="{71242D8E-DA5A-4C92-9CE6-D5204FB50974}" type="pres">
      <dgm:prSet presAssocID="{9765320D-0093-4DEF-9163-E1783B0A75E0}" presName="parentText" presStyleLbl="alignNode1" presStyleIdx="3" presStyleCnt="8">
        <dgm:presLayoutVars>
          <dgm:chMax val="1"/>
          <dgm:bulletEnabled/>
        </dgm:presLayoutVars>
      </dgm:prSet>
      <dgm:spPr/>
    </dgm:pt>
    <dgm:pt modelId="{CF858576-BC83-4E44-B88C-0D0EF148490E}" type="pres">
      <dgm:prSet presAssocID="{9765320D-0093-4DEF-9163-E1783B0A75E0}" presName="descendantText" presStyleLbl="alignAccFollowNode1" presStyleIdx="3" presStyleCnt="8">
        <dgm:presLayoutVars>
          <dgm:bulletEnabled/>
        </dgm:presLayoutVars>
      </dgm:prSet>
      <dgm:spPr/>
    </dgm:pt>
    <dgm:pt modelId="{2FCC9702-FF51-4021-9FEF-3D52CD1B2FBB}" type="pres">
      <dgm:prSet presAssocID="{D5E2589E-F7AA-470A-822C-E57A102E22B6}" presName="sp" presStyleCnt="0"/>
      <dgm:spPr/>
    </dgm:pt>
    <dgm:pt modelId="{53A06CD4-B535-410D-80FA-3FA78A38C70E}" type="pres">
      <dgm:prSet presAssocID="{DDB43C8C-527C-4B41-AFA6-32D06B99ED4B}" presName="linNode" presStyleCnt="0"/>
      <dgm:spPr/>
    </dgm:pt>
    <dgm:pt modelId="{7D466B86-FD91-4237-957E-ECC84A99829D}" type="pres">
      <dgm:prSet presAssocID="{DDB43C8C-527C-4B41-AFA6-32D06B99ED4B}" presName="parentText" presStyleLbl="alignNode1" presStyleIdx="4" presStyleCnt="8">
        <dgm:presLayoutVars>
          <dgm:chMax val="1"/>
          <dgm:bulletEnabled/>
        </dgm:presLayoutVars>
      </dgm:prSet>
      <dgm:spPr/>
    </dgm:pt>
    <dgm:pt modelId="{BE166E2E-F18A-4FC3-892F-CFB456D5DD1A}" type="pres">
      <dgm:prSet presAssocID="{DDB43C8C-527C-4B41-AFA6-32D06B99ED4B}" presName="descendantText" presStyleLbl="alignAccFollowNode1" presStyleIdx="4" presStyleCnt="8">
        <dgm:presLayoutVars>
          <dgm:bulletEnabled/>
        </dgm:presLayoutVars>
      </dgm:prSet>
      <dgm:spPr/>
    </dgm:pt>
    <dgm:pt modelId="{3C042FE4-6126-4790-B82A-1961C7FC9049}" type="pres">
      <dgm:prSet presAssocID="{44845B17-B832-44F0-B677-3E8AC17D971D}" presName="sp" presStyleCnt="0"/>
      <dgm:spPr/>
    </dgm:pt>
    <dgm:pt modelId="{776BFF6A-5C49-4D6F-943A-6EA9BA6DDE00}" type="pres">
      <dgm:prSet presAssocID="{E7DDF304-3023-483D-8DF2-6D4380E303ED}" presName="linNode" presStyleCnt="0"/>
      <dgm:spPr/>
    </dgm:pt>
    <dgm:pt modelId="{3DD36963-BEA9-48F1-A7C6-A77DFF4D63C4}" type="pres">
      <dgm:prSet presAssocID="{E7DDF304-3023-483D-8DF2-6D4380E303ED}" presName="parentText" presStyleLbl="alignNode1" presStyleIdx="5" presStyleCnt="8">
        <dgm:presLayoutVars>
          <dgm:chMax val="1"/>
          <dgm:bulletEnabled/>
        </dgm:presLayoutVars>
      </dgm:prSet>
      <dgm:spPr/>
    </dgm:pt>
    <dgm:pt modelId="{727B70DF-7C76-46A7-B9CF-312D4D2187D6}" type="pres">
      <dgm:prSet presAssocID="{E7DDF304-3023-483D-8DF2-6D4380E303ED}" presName="descendantText" presStyleLbl="alignAccFollowNode1" presStyleIdx="5" presStyleCnt="8">
        <dgm:presLayoutVars>
          <dgm:bulletEnabled/>
        </dgm:presLayoutVars>
      </dgm:prSet>
      <dgm:spPr/>
    </dgm:pt>
    <dgm:pt modelId="{012D639A-1D11-4509-A3CA-CACA2EC83AC3}" type="pres">
      <dgm:prSet presAssocID="{E5503073-75BF-4048-B007-728E22DF1849}" presName="sp" presStyleCnt="0"/>
      <dgm:spPr/>
    </dgm:pt>
    <dgm:pt modelId="{28895ABD-8DF8-4395-A812-F5041CF9B77E}" type="pres">
      <dgm:prSet presAssocID="{2D22B579-5156-4C11-A32D-BF9171EC0C2C}" presName="linNode" presStyleCnt="0"/>
      <dgm:spPr/>
    </dgm:pt>
    <dgm:pt modelId="{013DC391-030B-48EA-B0C6-7C97A8A66274}" type="pres">
      <dgm:prSet presAssocID="{2D22B579-5156-4C11-A32D-BF9171EC0C2C}" presName="parentText" presStyleLbl="alignNode1" presStyleIdx="6" presStyleCnt="8">
        <dgm:presLayoutVars>
          <dgm:chMax val="1"/>
          <dgm:bulletEnabled/>
        </dgm:presLayoutVars>
      </dgm:prSet>
      <dgm:spPr/>
    </dgm:pt>
    <dgm:pt modelId="{528D3149-31E5-48A0-ADDD-530B70F38E2B}" type="pres">
      <dgm:prSet presAssocID="{2D22B579-5156-4C11-A32D-BF9171EC0C2C}" presName="descendantText" presStyleLbl="alignAccFollowNode1" presStyleIdx="6" presStyleCnt="8">
        <dgm:presLayoutVars>
          <dgm:bulletEnabled/>
        </dgm:presLayoutVars>
      </dgm:prSet>
      <dgm:spPr/>
    </dgm:pt>
    <dgm:pt modelId="{E182812A-DBB9-4B3F-AD19-7D0D136DE563}" type="pres">
      <dgm:prSet presAssocID="{D8490044-797B-4C52-B441-0DB1B6C620F8}" presName="sp" presStyleCnt="0"/>
      <dgm:spPr/>
    </dgm:pt>
    <dgm:pt modelId="{A3D5D849-3BB4-4E6C-95CC-B90974F8E073}" type="pres">
      <dgm:prSet presAssocID="{88FEF554-B482-456C-979F-E3410348FC85}" presName="linNode" presStyleCnt="0"/>
      <dgm:spPr/>
    </dgm:pt>
    <dgm:pt modelId="{3AD28F15-D336-4760-8DC8-A462BDE7089A}" type="pres">
      <dgm:prSet presAssocID="{88FEF554-B482-456C-979F-E3410348FC85}" presName="parentText" presStyleLbl="alignNode1" presStyleIdx="7" presStyleCnt="8">
        <dgm:presLayoutVars>
          <dgm:chMax val="1"/>
          <dgm:bulletEnabled/>
        </dgm:presLayoutVars>
      </dgm:prSet>
      <dgm:spPr/>
    </dgm:pt>
    <dgm:pt modelId="{9D39929A-CD96-43EA-A33F-33BB935B89A1}" type="pres">
      <dgm:prSet presAssocID="{88FEF554-B482-456C-979F-E3410348FC85}" presName="descendantText" presStyleLbl="alignAccFollowNode1" presStyleIdx="7" presStyleCnt="8">
        <dgm:presLayoutVars>
          <dgm:bulletEnabled/>
        </dgm:presLayoutVars>
      </dgm:prSet>
      <dgm:spPr/>
    </dgm:pt>
  </dgm:ptLst>
  <dgm:cxnLst>
    <dgm:cxn modelId="{D3A3B306-E875-4F56-A10A-7ABC5567D9F0}" type="presOf" srcId="{91F97B43-DB94-425E-B5C3-44E7156F2E36}" destId="{82DB289A-D77C-4C6F-9E6B-5C8608E26C3F}" srcOrd="0" destOrd="0" presId="urn:microsoft.com/office/officeart/2016/7/layout/VerticalSolidActionList"/>
    <dgm:cxn modelId="{D1405D09-D613-405A-B063-98662C9BF658}" type="presOf" srcId="{2D22B579-5156-4C11-A32D-BF9171EC0C2C}" destId="{013DC391-030B-48EA-B0C6-7C97A8A66274}" srcOrd="0" destOrd="0" presId="urn:microsoft.com/office/officeart/2016/7/layout/VerticalSolidActionList"/>
    <dgm:cxn modelId="{4296CA14-08AF-433D-A2F7-D52F7C547BD2}" srcId="{9765320D-0093-4DEF-9163-E1783B0A75E0}" destId="{04428023-CBEC-4B6F-90F4-D77598021715}" srcOrd="0" destOrd="0" parTransId="{62712CD9-A902-4778-9193-C15F7E1E3DD5}" sibTransId="{35358FBC-602A-44FD-BDB4-68F2F3259654}"/>
    <dgm:cxn modelId="{E48E793A-B050-4894-B380-45EC3D1A0E7F}" srcId="{70460BD9-0A03-471D-9580-0A32472B1C5C}" destId="{3D1ADF52-DE6B-4073-9483-13818AAF1BC5}" srcOrd="0" destOrd="0" parTransId="{A109BF5C-148C-45F7-AABD-733A746227E4}" sibTransId="{38A30596-8411-45D7-AC13-A434EA00F901}"/>
    <dgm:cxn modelId="{CBF45D60-4E76-4017-B4D8-B49B575C9662}" srcId="{D6686E04-D154-42C7-806C-14441BCB4D23}" destId="{A3BF923C-FF67-4FAF-B090-FE30F7103348}" srcOrd="0" destOrd="0" parTransId="{E73736A4-7B0F-4D51-A4BF-16795FF8DE51}" sibTransId="{86863B9C-2DF4-4406-95E2-341FD2D3AAFD}"/>
    <dgm:cxn modelId="{D0F91D65-303A-4DD3-8069-4EDF036024D9}" type="presOf" srcId="{88FEF554-B482-456C-979F-E3410348FC85}" destId="{3AD28F15-D336-4760-8DC8-A462BDE7089A}" srcOrd="0" destOrd="0" presId="urn:microsoft.com/office/officeart/2016/7/layout/VerticalSolidActionList"/>
    <dgm:cxn modelId="{9271C54E-DD00-4D5A-81FF-A7A7A0F5B129}" type="presOf" srcId="{160355C0-A5CD-4D1E-ABD1-C04E0039DDD5}" destId="{3140FF6A-04BD-48A0-91D9-AAB6B21AFC8A}" srcOrd="0" destOrd="0" presId="urn:microsoft.com/office/officeart/2016/7/layout/VerticalSolidActionList"/>
    <dgm:cxn modelId="{73515370-917E-454E-BEEF-BD5FC2A7A0DF}" type="presOf" srcId="{E4314910-E5E2-4071-B776-7B1885AD51FB}" destId="{528D3149-31E5-48A0-ADDD-530B70F38E2B}" srcOrd="0" destOrd="0" presId="urn:microsoft.com/office/officeart/2016/7/layout/VerticalSolidActionList"/>
    <dgm:cxn modelId="{0108B052-77A0-4919-B550-C7B7CA0C3F50}" srcId="{160355C0-A5CD-4D1E-ABD1-C04E0039DDD5}" destId="{E7DDF304-3023-483D-8DF2-6D4380E303ED}" srcOrd="5" destOrd="0" parTransId="{8C5572D8-7831-4B8F-8165-7B28ADEE705D}" sibTransId="{E5503073-75BF-4048-B007-728E22DF1849}"/>
    <dgm:cxn modelId="{200C2C74-357E-455D-9EC4-08F2647809B5}" srcId="{88FEF554-B482-456C-979F-E3410348FC85}" destId="{7453B63D-9983-4C81-BBBD-FF59C4FB423B}" srcOrd="0" destOrd="0" parTransId="{51510729-3B00-4192-8341-9E8802FF002F}" sibTransId="{A47258D2-AED1-428C-93BB-02EBCC739BE7}"/>
    <dgm:cxn modelId="{DE43B559-57BF-48D2-AE43-A89B0365022A}" srcId="{160355C0-A5CD-4D1E-ABD1-C04E0039DDD5}" destId="{88FEF554-B482-456C-979F-E3410348FC85}" srcOrd="7" destOrd="0" parTransId="{38EAC9D4-E27A-4538-8601-BDF63776B43B}" sibTransId="{C52F02DA-C8D5-4CF5-AEC6-FA6BC686EA6F}"/>
    <dgm:cxn modelId="{62179A5A-F08D-40A0-A0FF-6CC9F3E1147E}" type="presOf" srcId="{E7DDF304-3023-483D-8DF2-6D4380E303ED}" destId="{3DD36963-BEA9-48F1-A7C6-A77DFF4D63C4}" srcOrd="0" destOrd="0" presId="urn:microsoft.com/office/officeart/2016/7/layout/VerticalSolidActionList"/>
    <dgm:cxn modelId="{84EA3C82-C897-407D-BF34-5C619E0E0AF8}" srcId="{160355C0-A5CD-4D1E-ABD1-C04E0039DDD5}" destId="{70460BD9-0A03-471D-9580-0A32472B1C5C}" srcOrd="2" destOrd="0" parTransId="{1B427EDF-40F9-44F1-8DD7-6DFFD09959BC}" sibTransId="{F9A649A5-59D2-45C6-8FD9-74CF99D154B3}"/>
    <dgm:cxn modelId="{1066908B-ED53-4D8A-AA04-40BC2A7BD498}" type="presOf" srcId="{A3BF923C-FF67-4FAF-B090-FE30F7103348}" destId="{8C6F8877-AD6E-4C76-B068-45925A470650}" srcOrd="0" destOrd="0" presId="urn:microsoft.com/office/officeart/2016/7/layout/VerticalSolidActionList"/>
    <dgm:cxn modelId="{53CA6594-43F2-4C58-8DFB-47F6A0977BBD}" srcId="{160355C0-A5CD-4D1E-ABD1-C04E0039DDD5}" destId="{6FCF033D-6212-4F91-828D-E714039B43BC}" srcOrd="0" destOrd="0" parTransId="{AD3C77D7-9C9C-4BD5-9D2A-CE2583BDCF2C}" sibTransId="{B100788A-4860-481F-ACC4-2ABD2F2714F2}"/>
    <dgm:cxn modelId="{7B775494-D93D-4A37-B453-4EB21EC8803E}" srcId="{6FCF033D-6212-4F91-828D-E714039B43BC}" destId="{91F97B43-DB94-425E-B5C3-44E7156F2E36}" srcOrd="0" destOrd="0" parTransId="{C3E8E5B5-1F0D-4C61-BA7F-758C7EBB0297}" sibTransId="{852539D5-1C0C-45EF-808F-1F8D26695BE7}"/>
    <dgm:cxn modelId="{993EFA96-E106-44A9-BABF-2E8B846BDCE9}" srcId="{E7DDF304-3023-483D-8DF2-6D4380E303ED}" destId="{8300C999-4924-4DD0-829E-B0E891B1C991}" srcOrd="0" destOrd="0" parTransId="{B653CB0E-F978-4757-8498-B18515D2425C}" sibTransId="{7C1B0CE4-F8AD-4ADE-9D4C-26A51B514405}"/>
    <dgm:cxn modelId="{8C7DBD99-94D3-40D8-95FF-CCDAAC82344A}" type="presOf" srcId="{04428023-CBEC-4B6F-90F4-D77598021715}" destId="{CF858576-BC83-4E44-B88C-0D0EF148490E}" srcOrd="0" destOrd="0" presId="urn:microsoft.com/office/officeart/2016/7/layout/VerticalSolidActionList"/>
    <dgm:cxn modelId="{5D2B0C9D-4514-4586-AF6F-C854C618523D}" srcId="{160355C0-A5CD-4D1E-ABD1-C04E0039DDD5}" destId="{DDB43C8C-527C-4B41-AFA6-32D06B99ED4B}" srcOrd="4" destOrd="0" parTransId="{3385EF30-ACA6-44CB-9996-A166213DE1D4}" sibTransId="{44845B17-B832-44F0-B677-3E8AC17D971D}"/>
    <dgm:cxn modelId="{73A56BA9-EC58-4E32-BFD1-00B2093B610F}" type="presOf" srcId="{D6686E04-D154-42C7-806C-14441BCB4D23}" destId="{798C1263-3A74-4724-B680-00E860EFA626}" srcOrd="0" destOrd="0" presId="urn:microsoft.com/office/officeart/2016/7/layout/VerticalSolidActionList"/>
    <dgm:cxn modelId="{86090FB4-8CEE-4478-B038-83E41D63915C}" type="presOf" srcId="{D5405339-B694-42CE-826A-F5F272A8607D}" destId="{BE166E2E-F18A-4FC3-892F-CFB456D5DD1A}" srcOrd="0" destOrd="0" presId="urn:microsoft.com/office/officeart/2016/7/layout/VerticalSolidActionList"/>
    <dgm:cxn modelId="{0437ABB8-AD03-4B07-A5F9-6618E87B1DE5}" srcId="{DDB43C8C-527C-4B41-AFA6-32D06B99ED4B}" destId="{D5405339-B694-42CE-826A-F5F272A8607D}" srcOrd="0" destOrd="0" parTransId="{B8CA0B99-1065-4E8E-B44E-52E432B7FE1C}" sibTransId="{6527B380-7AC3-4CB5-83D1-3A26C364E449}"/>
    <dgm:cxn modelId="{26F487C2-0877-4EDC-BBD8-B2F9791EAE3D}" type="presOf" srcId="{6FCF033D-6212-4F91-828D-E714039B43BC}" destId="{AB8CEC92-36DB-4F07-B646-7927C3EA25A9}" srcOrd="0" destOrd="0" presId="urn:microsoft.com/office/officeart/2016/7/layout/VerticalSolidActionList"/>
    <dgm:cxn modelId="{C48F0CCF-F425-4C80-94CF-3DE301B5C03A}" type="presOf" srcId="{7453B63D-9983-4C81-BBBD-FF59C4FB423B}" destId="{9D39929A-CD96-43EA-A33F-33BB935B89A1}" srcOrd="0" destOrd="0" presId="urn:microsoft.com/office/officeart/2016/7/layout/VerticalSolidActionList"/>
    <dgm:cxn modelId="{34D273D0-A427-4320-80A1-067DAE10E421}" type="presOf" srcId="{8300C999-4924-4DD0-829E-B0E891B1C991}" destId="{727B70DF-7C76-46A7-B9CF-312D4D2187D6}" srcOrd="0" destOrd="0" presId="urn:microsoft.com/office/officeart/2016/7/layout/VerticalSolidActionList"/>
    <dgm:cxn modelId="{DE4478D6-87BB-483F-A34A-A11A24C3BA01}" type="presOf" srcId="{9765320D-0093-4DEF-9163-E1783B0A75E0}" destId="{71242D8E-DA5A-4C92-9CE6-D5204FB50974}" srcOrd="0" destOrd="0" presId="urn:microsoft.com/office/officeart/2016/7/layout/VerticalSolidActionList"/>
    <dgm:cxn modelId="{1BE2BED9-F535-4160-8FE1-533808B5FE0F}" type="presOf" srcId="{DDB43C8C-527C-4B41-AFA6-32D06B99ED4B}" destId="{7D466B86-FD91-4237-957E-ECC84A99829D}" srcOrd="0" destOrd="0" presId="urn:microsoft.com/office/officeart/2016/7/layout/VerticalSolidActionList"/>
    <dgm:cxn modelId="{0C2C7ADE-0019-43B1-A52B-ABC5D0171AB8}" srcId="{2D22B579-5156-4C11-A32D-BF9171EC0C2C}" destId="{E4314910-E5E2-4071-B776-7B1885AD51FB}" srcOrd="0" destOrd="0" parTransId="{7E7C41D7-E212-4FFD-A509-8EE3D4018BDA}" sibTransId="{9593EDAE-0249-4EFC-8189-072E0F695A2A}"/>
    <dgm:cxn modelId="{29BEEADF-C816-4A1B-B9EA-1D19BE9D9811}" srcId="{160355C0-A5CD-4D1E-ABD1-C04E0039DDD5}" destId="{D6686E04-D154-42C7-806C-14441BCB4D23}" srcOrd="1" destOrd="0" parTransId="{930DE95B-7715-4233-AA38-A56D82B64647}" sibTransId="{1E200451-A061-4388-859B-24AFBADFBF02}"/>
    <dgm:cxn modelId="{61ADE0E7-8F82-409C-BC81-596B1B2FED89}" srcId="{160355C0-A5CD-4D1E-ABD1-C04E0039DDD5}" destId="{2D22B579-5156-4C11-A32D-BF9171EC0C2C}" srcOrd="6" destOrd="0" parTransId="{4137C6A8-091D-4374-BAE9-B7EE462A1DC4}" sibTransId="{D8490044-797B-4C52-B441-0DB1B6C620F8}"/>
    <dgm:cxn modelId="{BA0475F3-E584-4EBD-9BDD-77371BC079CD}" srcId="{160355C0-A5CD-4D1E-ABD1-C04E0039DDD5}" destId="{9765320D-0093-4DEF-9163-E1783B0A75E0}" srcOrd="3" destOrd="0" parTransId="{C15FDE16-7092-4765-8737-2CA6A9541D04}" sibTransId="{D5E2589E-F7AA-470A-822C-E57A102E22B6}"/>
    <dgm:cxn modelId="{C35195F6-1ACF-4844-AA35-2F6CDA08136B}" type="presOf" srcId="{3D1ADF52-DE6B-4073-9483-13818AAF1BC5}" destId="{F33A1899-DB25-428E-BE32-1E1693A2EB5E}" srcOrd="0" destOrd="0" presId="urn:microsoft.com/office/officeart/2016/7/layout/VerticalSolidActionList"/>
    <dgm:cxn modelId="{60243BFE-661E-4D23-8A87-C1E2F9D4AC37}" type="presOf" srcId="{70460BD9-0A03-471D-9580-0A32472B1C5C}" destId="{438A5D52-E2E6-4799-8E37-182C51205B67}" srcOrd="0" destOrd="0" presId="urn:microsoft.com/office/officeart/2016/7/layout/VerticalSolidActionList"/>
    <dgm:cxn modelId="{7484321A-88CE-4246-AEBA-94864DAC0E29}" type="presParOf" srcId="{3140FF6A-04BD-48A0-91D9-AAB6B21AFC8A}" destId="{402B792B-E63A-4461-AEC2-F87EC788ABB2}" srcOrd="0" destOrd="0" presId="urn:microsoft.com/office/officeart/2016/7/layout/VerticalSolidActionList"/>
    <dgm:cxn modelId="{B2970B14-38A0-48A1-A93C-1E020BBC100B}" type="presParOf" srcId="{402B792B-E63A-4461-AEC2-F87EC788ABB2}" destId="{AB8CEC92-36DB-4F07-B646-7927C3EA25A9}" srcOrd="0" destOrd="0" presId="urn:microsoft.com/office/officeart/2016/7/layout/VerticalSolidActionList"/>
    <dgm:cxn modelId="{2D500492-200E-47D3-8496-B25C8177BE0E}" type="presParOf" srcId="{402B792B-E63A-4461-AEC2-F87EC788ABB2}" destId="{82DB289A-D77C-4C6F-9E6B-5C8608E26C3F}" srcOrd="1" destOrd="0" presId="urn:microsoft.com/office/officeart/2016/7/layout/VerticalSolidActionList"/>
    <dgm:cxn modelId="{6530508A-6DBA-4E4B-B217-185A9E929A87}" type="presParOf" srcId="{3140FF6A-04BD-48A0-91D9-AAB6B21AFC8A}" destId="{424C7456-3410-4168-BCA7-5AA2C57D22BD}" srcOrd="1" destOrd="0" presId="urn:microsoft.com/office/officeart/2016/7/layout/VerticalSolidActionList"/>
    <dgm:cxn modelId="{D3A29BF8-E064-4449-9766-1122A9195D11}" type="presParOf" srcId="{3140FF6A-04BD-48A0-91D9-AAB6B21AFC8A}" destId="{FAED4791-A365-4E9F-8FE8-98A344515C85}" srcOrd="2" destOrd="0" presId="urn:microsoft.com/office/officeart/2016/7/layout/VerticalSolidActionList"/>
    <dgm:cxn modelId="{BA4979A8-DB27-47B3-AB77-BBC8EF80F3E0}" type="presParOf" srcId="{FAED4791-A365-4E9F-8FE8-98A344515C85}" destId="{798C1263-3A74-4724-B680-00E860EFA626}" srcOrd="0" destOrd="0" presId="urn:microsoft.com/office/officeart/2016/7/layout/VerticalSolidActionList"/>
    <dgm:cxn modelId="{131F66C3-77C5-4AD3-BAE5-E0EC5279294F}" type="presParOf" srcId="{FAED4791-A365-4E9F-8FE8-98A344515C85}" destId="{8C6F8877-AD6E-4C76-B068-45925A470650}" srcOrd="1" destOrd="0" presId="urn:microsoft.com/office/officeart/2016/7/layout/VerticalSolidActionList"/>
    <dgm:cxn modelId="{4A9386D6-F76E-450F-A4F6-F27AB9121ACA}" type="presParOf" srcId="{3140FF6A-04BD-48A0-91D9-AAB6B21AFC8A}" destId="{AF30F337-6964-4F40-AC23-CCEA43A6DD77}" srcOrd="3" destOrd="0" presId="urn:microsoft.com/office/officeart/2016/7/layout/VerticalSolidActionList"/>
    <dgm:cxn modelId="{D85E588D-7E44-4180-8A72-3C77332263D0}" type="presParOf" srcId="{3140FF6A-04BD-48A0-91D9-AAB6B21AFC8A}" destId="{B6E8BF13-04C7-4FBD-92F1-7DF0F4E23301}" srcOrd="4" destOrd="0" presId="urn:microsoft.com/office/officeart/2016/7/layout/VerticalSolidActionList"/>
    <dgm:cxn modelId="{62F73712-5944-4D36-84A9-33283D6613F5}" type="presParOf" srcId="{B6E8BF13-04C7-4FBD-92F1-7DF0F4E23301}" destId="{438A5D52-E2E6-4799-8E37-182C51205B67}" srcOrd="0" destOrd="0" presId="urn:microsoft.com/office/officeart/2016/7/layout/VerticalSolidActionList"/>
    <dgm:cxn modelId="{935CF27E-18F8-42B1-9CC2-0A8C977AB019}" type="presParOf" srcId="{B6E8BF13-04C7-4FBD-92F1-7DF0F4E23301}" destId="{F33A1899-DB25-428E-BE32-1E1693A2EB5E}" srcOrd="1" destOrd="0" presId="urn:microsoft.com/office/officeart/2016/7/layout/VerticalSolidActionList"/>
    <dgm:cxn modelId="{311AA56F-58A3-4DB3-BD0C-69EDA98B3916}" type="presParOf" srcId="{3140FF6A-04BD-48A0-91D9-AAB6B21AFC8A}" destId="{1D8C2B5E-A632-4F36-8A18-AB3CA5F2ED00}" srcOrd="5" destOrd="0" presId="urn:microsoft.com/office/officeart/2016/7/layout/VerticalSolidActionList"/>
    <dgm:cxn modelId="{92947571-271A-4246-AC72-CA9098EFCB82}" type="presParOf" srcId="{3140FF6A-04BD-48A0-91D9-AAB6B21AFC8A}" destId="{23DD5B29-C06F-44B8-ACBE-500B1EADB7CD}" srcOrd="6" destOrd="0" presId="urn:microsoft.com/office/officeart/2016/7/layout/VerticalSolidActionList"/>
    <dgm:cxn modelId="{FDCC5EA5-F8CA-405E-96AA-2D94AA5A86BA}" type="presParOf" srcId="{23DD5B29-C06F-44B8-ACBE-500B1EADB7CD}" destId="{71242D8E-DA5A-4C92-9CE6-D5204FB50974}" srcOrd="0" destOrd="0" presId="urn:microsoft.com/office/officeart/2016/7/layout/VerticalSolidActionList"/>
    <dgm:cxn modelId="{FC6CA7F8-FACA-4D7C-B38F-189458C0D995}" type="presParOf" srcId="{23DD5B29-C06F-44B8-ACBE-500B1EADB7CD}" destId="{CF858576-BC83-4E44-B88C-0D0EF148490E}" srcOrd="1" destOrd="0" presId="urn:microsoft.com/office/officeart/2016/7/layout/VerticalSolidActionList"/>
    <dgm:cxn modelId="{7E5E1CB0-90B3-457C-B6EB-C742FE516230}" type="presParOf" srcId="{3140FF6A-04BD-48A0-91D9-AAB6B21AFC8A}" destId="{2FCC9702-FF51-4021-9FEF-3D52CD1B2FBB}" srcOrd="7" destOrd="0" presId="urn:microsoft.com/office/officeart/2016/7/layout/VerticalSolidActionList"/>
    <dgm:cxn modelId="{D5E12207-7F38-4778-85D7-4A46D54A4AD5}" type="presParOf" srcId="{3140FF6A-04BD-48A0-91D9-AAB6B21AFC8A}" destId="{53A06CD4-B535-410D-80FA-3FA78A38C70E}" srcOrd="8" destOrd="0" presId="urn:microsoft.com/office/officeart/2016/7/layout/VerticalSolidActionList"/>
    <dgm:cxn modelId="{D1C1E117-6D52-4854-A07D-8BACD40EAAD7}" type="presParOf" srcId="{53A06CD4-B535-410D-80FA-3FA78A38C70E}" destId="{7D466B86-FD91-4237-957E-ECC84A99829D}" srcOrd="0" destOrd="0" presId="urn:microsoft.com/office/officeart/2016/7/layout/VerticalSolidActionList"/>
    <dgm:cxn modelId="{A8FD1863-4833-42FE-9623-D6E559319DE0}" type="presParOf" srcId="{53A06CD4-B535-410D-80FA-3FA78A38C70E}" destId="{BE166E2E-F18A-4FC3-892F-CFB456D5DD1A}" srcOrd="1" destOrd="0" presId="urn:microsoft.com/office/officeart/2016/7/layout/VerticalSolidActionList"/>
    <dgm:cxn modelId="{9F5E346F-B2A1-4B15-8153-CBC9590AF513}" type="presParOf" srcId="{3140FF6A-04BD-48A0-91D9-AAB6B21AFC8A}" destId="{3C042FE4-6126-4790-B82A-1961C7FC9049}" srcOrd="9" destOrd="0" presId="urn:microsoft.com/office/officeart/2016/7/layout/VerticalSolidActionList"/>
    <dgm:cxn modelId="{63B2DE86-AA32-4893-AC18-3FCD1F8A544C}" type="presParOf" srcId="{3140FF6A-04BD-48A0-91D9-AAB6B21AFC8A}" destId="{776BFF6A-5C49-4D6F-943A-6EA9BA6DDE00}" srcOrd="10" destOrd="0" presId="urn:microsoft.com/office/officeart/2016/7/layout/VerticalSolidActionList"/>
    <dgm:cxn modelId="{6B9F776E-5903-4EDE-927F-3C240A7C54A2}" type="presParOf" srcId="{776BFF6A-5C49-4D6F-943A-6EA9BA6DDE00}" destId="{3DD36963-BEA9-48F1-A7C6-A77DFF4D63C4}" srcOrd="0" destOrd="0" presId="urn:microsoft.com/office/officeart/2016/7/layout/VerticalSolidActionList"/>
    <dgm:cxn modelId="{59036500-55CD-48E5-8431-8D33D02E8ACC}" type="presParOf" srcId="{776BFF6A-5C49-4D6F-943A-6EA9BA6DDE00}" destId="{727B70DF-7C76-46A7-B9CF-312D4D2187D6}" srcOrd="1" destOrd="0" presId="urn:microsoft.com/office/officeart/2016/7/layout/VerticalSolidActionList"/>
    <dgm:cxn modelId="{99FDE992-73E7-47A5-9F3A-5BB2373FE6AB}" type="presParOf" srcId="{3140FF6A-04BD-48A0-91D9-AAB6B21AFC8A}" destId="{012D639A-1D11-4509-A3CA-CACA2EC83AC3}" srcOrd="11" destOrd="0" presId="urn:microsoft.com/office/officeart/2016/7/layout/VerticalSolidActionList"/>
    <dgm:cxn modelId="{AA9E623F-B0A0-42E9-A050-14DE412DA274}" type="presParOf" srcId="{3140FF6A-04BD-48A0-91D9-AAB6B21AFC8A}" destId="{28895ABD-8DF8-4395-A812-F5041CF9B77E}" srcOrd="12" destOrd="0" presId="urn:microsoft.com/office/officeart/2016/7/layout/VerticalSolidActionList"/>
    <dgm:cxn modelId="{89176B62-D629-4891-812D-9E229A6738F4}" type="presParOf" srcId="{28895ABD-8DF8-4395-A812-F5041CF9B77E}" destId="{013DC391-030B-48EA-B0C6-7C97A8A66274}" srcOrd="0" destOrd="0" presId="urn:microsoft.com/office/officeart/2016/7/layout/VerticalSolidActionList"/>
    <dgm:cxn modelId="{17220C22-BDF4-47A1-9E62-660119E526A4}" type="presParOf" srcId="{28895ABD-8DF8-4395-A812-F5041CF9B77E}" destId="{528D3149-31E5-48A0-ADDD-530B70F38E2B}" srcOrd="1" destOrd="0" presId="urn:microsoft.com/office/officeart/2016/7/layout/VerticalSolidActionList"/>
    <dgm:cxn modelId="{BC032145-0807-45FE-88A2-6F7E965E1387}" type="presParOf" srcId="{3140FF6A-04BD-48A0-91D9-AAB6B21AFC8A}" destId="{E182812A-DBB9-4B3F-AD19-7D0D136DE563}" srcOrd="13" destOrd="0" presId="urn:microsoft.com/office/officeart/2016/7/layout/VerticalSolidActionList"/>
    <dgm:cxn modelId="{F4DD44DB-C904-4DC6-9205-A8D2DC76A81D}" type="presParOf" srcId="{3140FF6A-04BD-48A0-91D9-AAB6B21AFC8A}" destId="{A3D5D849-3BB4-4E6C-95CC-B90974F8E073}" srcOrd="14" destOrd="0" presId="urn:microsoft.com/office/officeart/2016/7/layout/VerticalSolidActionList"/>
    <dgm:cxn modelId="{02D93A14-BCBF-49B7-8B02-FE7A590CFB74}" type="presParOf" srcId="{A3D5D849-3BB4-4E6C-95CC-B90974F8E073}" destId="{3AD28F15-D336-4760-8DC8-A462BDE7089A}" srcOrd="0" destOrd="0" presId="urn:microsoft.com/office/officeart/2016/7/layout/VerticalSolidActionList"/>
    <dgm:cxn modelId="{311DC6AB-91B9-4DCD-840A-DA68C818F769}" type="presParOf" srcId="{A3D5D849-3BB4-4E6C-95CC-B90974F8E073}" destId="{9D39929A-CD96-43EA-A33F-33BB935B89A1}"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C42455-7ABA-4FAA-83AF-D6525103932F}">
      <dsp:nvSpPr>
        <dsp:cNvPr id="0" name=""/>
        <dsp:cNvSpPr/>
      </dsp:nvSpPr>
      <dsp:spPr>
        <a:xfrm>
          <a:off x="0" y="40758"/>
          <a:ext cx="11004385" cy="1193400"/>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a:t>CMS is increasing scrutiny on the care for residents with substance abuse issues</a:t>
          </a:r>
          <a:endParaRPr lang="en-US" sz="3000" kern="1200"/>
        </a:p>
      </dsp:txBody>
      <dsp:txXfrm>
        <a:off x="58257" y="99015"/>
        <a:ext cx="10887871" cy="1076886"/>
      </dsp:txXfrm>
    </dsp:sp>
    <dsp:sp modelId="{8FDE0EEA-B0B1-413F-BE11-1816C845B1A5}">
      <dsp:nvSpPr>
        <dsp:cNvPr id="0" name=""/>
        <dsp:cNvSpPr/>
      </dsp:nvSpPr>
      <dsp:spPr>
        <a:xfrm>
          <a:off x="0" y="1320558"/>
          <a:ext cx="11004385" cy="872447"/>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dirty="0"/>
            <a:t>At F557 and F563, CMS adds the following guidance:</a:t>
          </a:r>
          <a:endParaRPr lang="en-US" sz="3000" kern="1200" dirty="0"/>
        </a:p>
      </dsp:txBody>
      <dsp:txXfrm>
        <a:off x="42589" y="1363147"/>
        <a:ext cx="10919207" cy="787269"/>
      </dsp:txXfrm>
    </dsp:sp>
    <dsp:sp modelId="{D219F1D6-14B6-4D4A-BCAA-26B881EFE465}">
      <dsp:nvSpPr>
        <dsp:cNvPr id="0" name=""/>
        <dsp:cNvSpPr/>
      </dsp:nvSpPr>
      <dsp:spPr>
        <a:xfrm>
          <a:off x="0" y="2193005"/>
          <a:ext cx="11004385"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389"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b="0" i="0" kern="1200"/>
            <a:t>Facility staff must have consent to search a resident’s body or personal possessions</a:t>
          </a:r>
          <a:endParaRPr lang="en-US" sz="2300" kern="1200"/>
        </a:p>
        <a:p>
          <a:pPr marL="228600" lvl="1" indent="-228600" algn="l" defTabSz="1022350">
            <a:lnSpc>
              <a:spcPct val="90000"/>
            </a:lnSpc>
            <a:spcBef>
              <a:spcPct val="0"/>
            </a:spcBef>
            <a:spcAft>
              <a:spcPct val="20000"/>
            </a:spcAft>
            <a:buChar char="•"/>
          </a:pPr>
          <a:r>
            <a:rPr lang="en-US" sz="2300" kern="1200"/>
            <a:t>F</a:t>
          </a:r>
          <a:r>
            <a:rPr lang="en-US" sz="2300" b="0" i="0" kern="1200"/>
            <a:t>acility staff should have knowledge of signs, symptoms, and triggers of possible substance use</a:t>
          </a:r>
          <a:endParaRPr lang="en-US" sz="2300" kern="1200"/>
        </a:p>
        <a:p>
          <a:pPr marL="228600" lvl="1" indent="-228600" algn="l" defTabSz="1022350">
            <a:lnSpc>
              <a:spcPct val="90000"/>
            </a:lnSpc>
            <a:spcBef>
              <a:spcPct val="0"/>
            </a:spcBef>
            <a:spcAft>
              <a:spcPct val="20000"/>
            </a:spcAft>
            <a:buChar char="•"/>
          </a:pPr>
          <a:r>
            <a:rPr lang="en-US" sz="2300" kern="1200" dirty="0"/>
            <a:t>I</a:t>
          </a:r>
          <a:r>
            <a:rPr lang="en-US" sz="2300" b="0" i="0" kern="1200" dirty="0"/>
            <a:t>f the facility determines illegal substances have been brought into the facility by a visitor, the facility should refer to local law enforcement </a:t>
          </a:r>
          <a:endParaRPr lang="en-US" sz="2300" kern="1200" dirty="0"/>
        </a:p>
      </dsp:txBody>
      <dsp:txXfrm>
        <a:off x="0" y="2193005"/>
        <a:ext cx="11004385" cy="2173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9011D-824F-4F69-B1FB-42EE426E56DE}">
      <dsp:nvSpPr>
        <dsp:cNvPr id="0" name=""/>
        <dsp:cNvSpPr/>
      </dsp:nvSpPr>
      <dsp:spPr>
        <a:xfrm>
          <a:off x="0" y="77400"/>
          <a:ext cx="6138153" cy="1072579"/>
        </a:xfrm>
        <a:prstGeom prst="round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Do not order drug tests for residents.</a:t>
          </a:r>
        </a:p>
      </dsp:txBody>
      <dsp:txXfrm>
        <a:off x="52359" y="129759"/>
        <a:ext cx="6033435" cy="967861"/>
      </dsp:txXfrm>
    </dsp:sp>
    <dsp:sp modelId="{9AB57E2B-5AB4-47DE-AF54-6E2DE9F48DC4}">
      <dsp:nvSpPr>
        <dsp:cNvPr id="0" name=""/>
        <dsp:cNvSpPr/>
      </dsp:nvSpPr>
      <dsp:spPr>
        <a:xfrm>
          <a:off x="0" y="1149980"/>
          <a:ext cx="6138153" cy="2570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88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Drug testing may only be given with resident consent.</a:t>
          </a:r>
        </a:p>
        <a:p>
          <a:pPr marL="228600" lvl="1" indent="-228600" algn="l" defTabSz="933450">
            <a:lnSpc>
              <a:spcPct val="90000"/>
            </a:lnSpc>
            <a:spcBef>
              <a:spcPct val="0"/>
            </a:spcBef>
            <a:spcAft>
              <a:spcPct val="20000"/>
            </a:spcAft>
            <a:buChar char="•"/>
          </a:pPr>
          <a:r>
            <a:rPr lang="en-US" sz="2100" kern="1200"/>
            <a:t>If you suspect the resident of overdose, administration of Narcan is expected.</a:t>
          </a:r>
        </a:p>
        <a:p>
          <a:pPr marL="228600" lvl="1" indent="-228600" algn="l" defTabSz="933450">
            <a:lnSpc>
              <a:spcPct val="90000"/>
            </a:lnSpc>
            <a:spcBef>
              <a:spcPct val="0"/>
            </a:spcBef>
            <a:spcAft>
              <a:spcPct val="20000"/>
            </a:spcAft>
            <a:buChar char="•"/>
          </a:pPr>
          <a:r>
            <a:rPr lang="en-US" sz="2100" kern="1200"/>
            <a:t>What do you expect to do with a drug test result? – cannot be used as grounds for involuntary discharge nor is it useful to facilitate an arrest</a:t>
          </a:r>
        </a:p>
      </dsp:txBody>
      <dsp:txXfrm>
        <a:off x="0" y="1149980"/>
        <a:ext cx="6138153" cy="2570939"/>
      </dsp:txXfrm>
    </dsp:sp>
    <dsp:sp modelId="{E3E20098-A462-4C01-93D7-EDB5DD9453C2}">
      <dsp:nvSpPr>
        <dsp:cNvPr id="0" name=""/>
        <dsp:cNvSpPr/>
      </dsp:nvSpPr>
      <dsp:spPr>
        <a:xfrm>
          <a:off x="0" y="3720920"/>
          <a:ext cx="6138153" cy="1072579"/>
        </a:xfrm>
        <a:prstGeom prst="roundRect">
          <a:avLst/>
        </a:prstGeom>
        <a:solidFill>
          <a:schemeClr val="accent3">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Medications may not simply be held for suspicion of drug use.</a:t>
          </a:r>
        </a:p>
      </dsp:txBody>
      <dsp:txXfrm>
        <a:off x="52359" y="3773279"/>
        <a:ext cx="6033435" cy="967861"/>
      </dsp:txXfrm>
    </dsp:sp>
    <dsp:sp modelId="{A302672B-6EF6-42D6-8C4D-9F2B9AEECC2A}">
      <dsp:nvSpPr>
        <dsp:cNvPr id="0" name=""/>
        <dsp:cNvSpPr/>
      </dsp:nvSpPr>
      <dsp:spPr>
        <a:xfrm>
          <a:off x="0" y="4793499"/>
          <a:ext cx="6138153" cy="1257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88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To prevent drug-to-drug interaction risk, define assessment parameters for resident at time of administration and hold for specific criteria met via this assessment.</a:t>
          </a:r>
        </a:p>
      </dsp:txBody>
      <dsp:txXfrm>
        <a:off x="0" y="4793499"/>
        <a:ext cx="6138153" cy="1257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BECC6-20DF-4057-B5B6-F4E3B691E919}">
      <dsp:nvSpPr>
        <dsp:cNvPr id="0" name=""/>
        <dsp:cNvSpPr/>
      </dsp:nvSpPr>
      <dsp:spPr>
        <a:xfrm>
          <a:off x="0" y="267269"/>
          <a:ext cx="6949440" cy="911430"/>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Evaluate pre-admission</a:t>
          </a:r>
        </a:p>
      </dsp:txBody>
      <dsp:txXfrm>
        <a:off x="44492" y="311761"/>
        <a:ext cx="6860456" cy="822446"/>
      </dsp:txXfrm>
    </dsp:sp>
    <dsp:sp modelId="{81A53364-8AE5-4161-9558-1712F2B1D18B}">
      <dsp:nvSpPr>
        <dsp:cNvPr id="0" name=""/>
        <dsp:cNvSpPr/>
      </dsp:nvSpPr>
      <dsp:spPr>
        <a:xfrm>
          <a:off x="0" y="1288139"/>
          <a:ext cx="6949440" cy="911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a:t>Look at your current residents</a:t>
          </a:r>
        </a:p>
      </dsp:txBody>
      <dsp:txXfrm>
        <a:off x="44492" y="1332631"/>
        <a:ext cx="6860456" cy="822446"/>
      </dsp:txXfrm>
    </dsp:sp>
    <dsp:sp modelId="{FF256D9C-50A9-44B2-8ACC-5D42F2104213}">
      <dsp:nvSpPr>
        <dsp:cNvPr id="0" name=""/>
        <dsp:cNvSpPr/>
      </dsp:nvSpPr>
      <dsp:spPr>
        <a:xfrm>
          <a:off x="0" y="2199569"/>
          <a:ext cx="6949440" cy="298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645"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a:t>Prior history of substance abuse</a:t>
          </a:r>
        </a:p>
        <a:p>
          <a:pPr marL="285750" lvl="1" indent="-285750" algn="l" defTabSz="1333500">
            <a:lnSpc>
              <a:spcPct val="90000"/>
            </a:lnSpc>
            <a:spcBef>
              <a:spcPct val="0"/>
            </a:spcBef>
            <a:spcAft>
              <a:spcPct val="20000"/>
            </a:spcAft>
            <a:buChar char="•"/>
          </a:pPr>
          <a:r>
            <a:rPr lang="en-US" sz="3000" kern="1200"/>
            <a:t>Current use</a:t>
          </a:r>
        </a:p>
        <a:p>
          <a:pPr marL="285750" lvl="1" indent="-285750" algn="l" defTabSz="1333500">
            <a:lnSpc>
              <a:spcPct val="90000"/>
            </a:lnSpc>
            <a:spcBef>
              <a:spcPct val="0"/>
            </a:spcBef>
            <a:spcAft>
              <a:spcPct val="20000"/>
            </a:spcAft>
            <a:buChar char="•"/>
          </a:pPr>
          <a:r>
            <a:rPr lang="en-US" sz="3000" kern="1200"/>
            <a:t>History of overdose</a:t>
          </a:r>
        </a:p>
        <a:p>
          <a:pPr marL="285750" lvl="1" indent="-285750" algn="l" defTabSz="1333500">
            <a:lnSpc>
              <a:spcPct val="90000"/>
            </a:lnSpc>
            <a:spcBef>
              <a:spcPct val="0"/>
            </a:spcBef>
            <a:spcAft>
              <a:spcPct val="20000"/>
            </a:spcAft>
            <a:buChar char="•"/>
          </a:pPr>
          <a:r>
            <a:rPr lang="en-US" sz="3000" kern="1200"/>
            <a:t>Cognitive impairment + Access to self-administration</a:t>
          </a:r>
        </a:p>
        <a:p>
          <a:pPr marL="285750" lvl="1" indent="-285750" algn="l" defTabSz="1333500">
            <a:lnSpc>
              <a:spcPct val="90000"/>
            </a:lnSpc>
            <a:spcBef>
              <a:spcPct val="0"/>
            </a:spcBef>
            <a:spcAft>
              <a:spcPct val="20000"/>
            </a:spcAft>
            <a:buChar char="•"/>
          </a:pPr>
          <a:r>
            <a:rPr lang="en-US" sz="3000" kern="1200"/>
            <a:t>Exposure to the substance</a:t>
          </a:r>
        </a:p>
      </dsp:txBody>
      <dsp:txXfrm>
        <a:off x="0" y="2199569"/>
        <a:ext cx="6949440" cy="2989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B427D-A15D-463D-BA2E-E15013536564}">
      <dsp:nvSpPr>
        <dsp:cNvPr id="0" name=""/>
        <dsp:cNvSpPr/>
      </dsp:nvSpPr>
      <dsp:spPr>
        <a:xfrm>
          <a:off x="0" y="4458"/>
          <a:ext cx="6151830" cy="949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6AAD94-C182-480C-AF7B-139E51C84258}">
      <dsp:nvSpPr>
        <dsp:cNvPr id="0" name=""/>
        <dsp:cNvSpPr/>
      </dsp:nvSpPr>
      <dsp:spPr>
        <a:xfrm>
          <a:off x="287301" y="218154"/>
          <a:ext cx="522366" cy="522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D23105-943C-4400-8D1E-0A4FEB81C6FD}">
      <dsp:nvSpPr>
        <dsp:cNvPr id="0" name=""/>
        <dsp:cNvSpPr/>
      </dsp:nvSpPr>
      <dsp:spPr>
        <a:xfrm>
          <a:off x="1096968" y="4458"/>
          <a:ext cx="5054862" cy="94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16" tIns="100516" rIns="100516" bIns="100516" numCol="1" spcCol="1270" anchor="ctr" anchorCtr="0">
          <a:noAutofit/>
        </a:bodyPr>
        <a:lstStyle/>
        <a:p>
          <a:pPr marL="0" lvl="0" indent="0" algn="l" defTabSz="622300">
            <a:lnSpc>
              <a:spcPct val="100000"/>
            </a:lnSpc>
            <a:spcBef>
              <a:spcPct val="0"/>
            </a:spcBef>
            <a:spcAft>
              <a:spcPct val="35000"/>
            </a:spcAft>
            <a:buNone/>
          </a:pPr>
          <a:r>
            <a:rPr lang="en-US" sz="1400" b="0" kern="1200" baseline="0"/>
            <a:t>Policy and Procedure</a:t>
          </a:r>
          <a:endParaRPr lang="en-US" sz="1400" kern="1200"/>
        </a:p>
      </dsp:txBody>
      <dsp:txXfrm>
        <a:off x="1096968" y="4458"/>
        <a:ext cx="5054862" cy="949756"/>
      </dsp:txXfrm>
    </dsp:sp>
    <dsp:sp modelId="{32CAB1BB-B6F2-4440-8426-8CC89467EEAC}">
      <dsp:nvSpPr>
        <dsp:cNvPr id="0" name=""/>
        <dsp:cNvSpPr/>
      </dsp:nvSpPr>
      <dsp:spPr>
        <a:xfrm>
          <a:off x="0" y="1191654"/>
          <a:ext cx="6151830" cy="949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844475-4528-483C-90B3-EFD827F9737D}">
      <dsp:nvSpPr>
        <dsp:cNvPr id="0" name=""/>
        <dsp:cNvSpPr/>
      </dsp:nvSpPr>
      <dsp:spPr>
        <a:xfrm>
          <a:off x="287301" y="1405350"/>
          <a:ext cx="522366" cy="522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6DEC5D-4994-49C5-9A8F-1B2369367C99}">
      <dsp:nvSpPr>
        <dsp:cNvPr id="0" name=""/>
        <dsp:cNvSpPr/>
      </dsp:nvSpPr>
      <dsp:spPr>
        <a:xfrm>
          <a:off x="1096968" y="1191654"/>
          <a:ext cx="5054862" cy="94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16" tIns="100516" rIns="100516" bIns="100516" numCol="1" spcCol="1270" anchor="ctr" anchorCtr="0">
          <a:noAutofit/>
        </a:bodyPr>
        <a:lstStyle/>
        <a:p>
          <a:pPr marL="0" lvl="0" indent="0" algn="l" defTabSz="622300">
            <a:lnSpc>
              <a:spcPct val="100000"/>
            </a:lnSpc>
            <a:spcBef>
              <a:spcPct val="0"/>
            </a:spcBef>
            <a:spcAft>
              <a:spcPct val="35000"/>
            </a:spcAft>
            <a:buNone/>
          </a:pPr>
          <a:r>
            <a:rPr lang="en-US" sz="1400" b="0" kern="1200" baseline="0" dirty="0"/>
            <a:t>You will not harm someone by administering Naloxone, though it does remove pain control immediately.</a:t>
          </a:r>
          <a:endParaRPr lang="en-US" sz="1400" kern="1200" dirty="0"/>
        </a:p>
      </dsp:txBody>
      <dsp:txXfrm>
        <a:off x="1096968" y="1191654"/>
        <a:ext cx="5054862" cy="949756"/>
      </dsp:txXfrm>
    </dsp:sp>
    <dsp:sp modelId="{0DC3F46C-21DB-4323-8E7A-74FDD447834C}">
      <dsp:nvSpPr>
        <dsp:cNvPr id="0" name=""/>
        <dsp:cNvSpPr/>
      </dsp:nvSpPr>
      <dsp:spPr>
        <a:xfrm>
          <a:off x="0" y="2378850"/>
          <a:ext cx="6151830" cy="949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69D66-45E7-4488-A047-AE197277234A}">
      <dsp:nvSpPr>
        <dsp:cNvPr id="0" name=""/>
        <dsp:cNvSpPr/>
      </dsp:nvSpPr>
      <dsp:spPr>
        <a:xfrm>
          <a:off x="287301" y="2592545"/>
          <a:ext cx="522366" cy="5223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1CD332-2CB1-401B-A8EF-9E8ED86977B4}">
      <dsp:nvSpPr>
        <dsp:cNvPr id="0" name=""/>
        <dsp:cNvSpPr/>
      </dsp:nvSpPr>
      <dsp:spPr>
        <a:xfrm>
          <a:off x="1096968" y="2378850"/>
          <a:ext cx="5054862" cy="94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16" tIns="100516" rIns="100516" bIns="100516" numCol="1" spcCol="1270" anchor="ctr" anchorCtr="0">
          <a:noAutofit/>
        </a:bodyPr>
        <a:lstStyle/>
        <a:p>
          <a:pPr marL="0" lvl="0" indent="0" algn="l" defTabSz="622300">
            <a:lnSpc>
              <a:spcPct val="100000"/>
            </a:lnSpc>
            <a:spcBef>
              <a:spcPct val="0"/>
            </a:spcBef>
            <a:spcAft>
              <a:spcPct val="35000"/>
            </a:spcAft>
            <a:buNone/>
          </a:pPr>
          <a:r>
            <a:rPr lang="en-US" sz="1400" b="0" kern="1200" baseline="0"/>
            <a:t>Make sure your teams know they may receive aggression when someone receives Naloxone due to immediate release of pain receptors.</a:t>
          </a:r>
          <a:endParaRPr lang="en-US" sz="1400" kern="1200"/>
        </a:p>
      </dsp:txBody>
      <dsp:txXfrm>
        <a:off x="1096968" y="2378850"/>
        <a:ext cx="5054862" cy="949756"/>
      </dsp:txXfrm>
    </dsp:sp>
    <dsp:sp modelId="{AA230249-3DC1-4C62-A810-BDB97F23D962}">
      <dsp:nvSpPr>
        <dsp:cNvPr id="0" name=""/>
        <dsp:cNvSpPr/>
      </dsp:nvSpPr>
      <dsp:spPr>
        <a:xfrm>
          <a:off x="0" y="3566046"/>
          <a:ext cx="6151830" cy="949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DAB815-00BC-46FE-BD7C-0EA1EE97242C}">
      <dsp:nvSpPr>
        <dsp:cNvPr id="0" name=""/>
        <dsp:cNvSpPr/>
      </dsp:nvSpPr>
      <dsp:spPr>
        <a:xfrm>
          <a:off x="287301" y="3779741"/>
          <a:ext cx="522366" cy="5223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8DF5E1-CEF8-40E1-99BB-7D6E30A11576}">
      <dsp:nvSpPr>
        <dsp:cNvPr id="0" name=""/>
        <dsp:cNvSpPr/>
      </dsp:nvSpPr>
      <dsp:spPr>
        <a:xfrm>
          <a:off x="1096968" y="3566046"/>
          <a:ext cx="5054862" cy="94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16" tIns="100516" rIns="100516" bIns="100516" numCol="1" spcCol="1270" anchor="ctr" anchorCtr="0">
          <a:noAutofit/>
        </a:bodyPr>
        <a:lstStyle/>
        <a:p>
          <a:pPr marL="0" lvl="0" indent="0" algn="l" defTabSz="622300">
            <a:lnSpc>
              <a:spcPct val="100000"/>
            </a:lnSpc>
            <a:spcBef>
              <a:spcPct val="0"/>
            </a:spcBef>
            <a:spcAft>
              <a:spcPct val="35000"/>
            </a:spcAft>
            <a:buNone/>
          </a:pPr>
          <a:r>
            <a:rPr lang="en-US" sz="1400" b="0" kern="1200" baseline="0" dirty="0"/>
            <a:t>Training videos are widely available and short for nasal administration.</a:t>
          </a:r>
        </a:p>
        <a:p>
          <a:pPr marL="0" lvl="0" indent="0" algn="l" defTabSz="622300">
            <a:lnSpc>
              <a:spcPct val="100000"/>
            </a:lnSpc>
            <a:spcBef>
              <a:spcPct val="0"/>
            </a:spcBef>
            <a:spcAft>
              <a:spcPct val="35000"/>
            </a:spcAft>
            <a:buNone/>
          </a:pPr>
          <a:r>
            <a:rPr lang="en-US" sz="1400" b="0" kern="1200" baseline="0" dirty="0"/>
            <a:t>Which staff do you train?</a:t>
          </a:r>
          <a:endParaRPr lang="en-US" sz="1400" kern="1200" dirty="0"/>
        </a:p>
      </dsp:txBody>
      <dsp:txXfrm>
        <a:off x="1096968" y="3566046"/>
        <a:ext cx="5054862" cy="949756"/>
      </dsp:txXfrm>
    </dsp:sp>
    <dsp:sp modelId="{5B53EE19-D711-433B-A96D-479EEC00E656}">
      <dsp:nvSpPr>
        <dsp:cNvPr id="0" name=""/>
        <dsp:cNvSpPr/>
      </dsp:nvSpPr>
      <dsp:spPr>
        <a:xfrm>
          <a:off x="0" y="4753242"/>
          <a:ext cx="6151830" cy="949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83C2D-714B-47E1-9134-49EAE876F855}">
      <dsp:nvSpPr>
        <dsp:cNvPr id="0" name=""/>
        <dsp:cNvSpPr/>
      </dsp:nvSpPr>
      <dsp:spPr>
        <a:xfrm>
          <a:off x="287301" y="4966937"/>
          <a:ext cx="522366" cy="52236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EB186C-5768-4BA4-BD7F-CCD4EA007E87}">
      <dsp:nvSpPr>
        <dsp:cNvPr id="0" name=""/>
        <dsp:cNvSpPr/>
      </dsp:nvSpPr>
      <dsp:spPr>
        <a:xfrm>
          <a:off x="1096968" y="4753242"/>
          <a:ext cx="5054862" cy="949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516" tIns="100516" rIns="100516" bIns="100516" numCol="1" spcCol="1270" anchor="ctr" anchorCtr="0">
          <a:noAutofit/>
        </a:bodyPr>
        <a:lstStyle/>
        <a:p>
          <a:pPr marL="0" lvl="0" indent="0" algn="l" defTabSz="622300">
            <a:lnSpc>
              <a:spcPct val="100000"/>
            </a:lnSpc>
            <a:spcBef>
              <a:spcPct val="0"/>
            </a:spcBef>
            <a:spcAft>
              <a:spcPct val="35000"/>
            </a:spcAft>
            <a:buNone/>
          </a:pPr>
          <a:r>
            <a:rPr lang="en-US" sz="1400" b="0" kern="1200" baseline="0"/>
            <a:t>Where do you keep it?</a:t>
          </a:r>
          <a:endParaRPr lang="en-US" sz="1400" kern="1200"/>
        </a:p>
      </dsp:txBody>
      <dsp:txXfrm>
        <a:off x="1096968" y="4753242"/>
        <a:ext cx="5054862" cy="949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3E72C-83D4-450B-A207-DF37599FE8CB}">
      <dsp:nvSpPr>
        <dsp:cNvPr id="0" name=""/>
        <dsp:cNvSpPr/>
      </dsp:nvSpPr>
      <dsp:spPr>
        <a:xfrm>
          <a:off x="0" y="15370"/>
          <a:ext cx="2316824" cy="13900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what they </a:t>
          </a:r>
          <a:r>
            <a:rPr lang="en-US" sz="2800" u="sng" kern="1200" dirty="0"/>
            <a:t>think</a:t>
          </a:r>
          <a:r>
            <a:rPr lang="en-US" sz="2800" kern="1200" dirty="0"/>
            <a:t> they know</a:t>
          </a:r>
        </a:p>
      </dsp:txBody>
      <dsp:txXfrm>
        <a:off x="0" y="15370"/>
        <a:ext cx="2316824" cy="1390094"/>
      </dsp:txXfrm>
    </dsp:sp>
    <dsp:sp modelId="{355776A8-32DC-49CC-90D5-8D5F31196F41}">
      <dsp:nvSpPr>
        <dsp:cNvPr id="0" name=""/>
        <dsp:cNvSpPr/>
      </dsp:nvSpPr>
      <dsp:spPr>
        <a:xfrm>
          <a:off x="2548506" y="15370"/>
          <a:ext cx="2316824" cy="139009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Media portrayals</a:t>
          </a:r>
        </a:p>
      </dsp:txBody>
      <dsp:txXfrm>
        <a:off x="2548506" y="15370"/>
        <a:ext cx="2316824" cy="1390094"/>
      </dsp:txXfrm>
    </dsp:sp>
    <dsp:sp modelId="{46519F3C-804E-4D4A-9626-763B02C78EA7}">
      <dsp:nvSpPr>
        <dsp:cNvPr id="0" name=""/>
        <dsp:cNvSpPr/>
      </dsp:nvSpPr>
      <dsp:spPr>
        <a:xfrm>
          <a:off x="5097012" y="15370"/>
          <a:ext cx="2316824" cy="13900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Bias</a:t>
          </a:r>
        </a:p>
      </dsp:txBody>
      <dsp:txXfrm>
        <a:off x="5097012" y="15370"/>
        <a:ext cx="2316824" cy="1390094"/>
      </dsp:txXfrm>
    </dsp:sp>
    <dsp:sp modelId="{C86A2548-790C-409E-9DEC-AD28F611DE37}">
      <dsp:nvSpPr>
        <dsp:cNvPr id="0" name=""/>
        <dsp:cNvSpPr/>
      </dsp:nvSpPr>
      <dsp:spPr>
        <a:xfrm>
          <a:off x="1274253" y="1637147"/>
          <a:ext cx="2316824" cy="139009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Mixed signals</a:t>
          </a:r>
        </a:p>
      </dsp:txBody>
      <dsp:txXfrm>
        <a:off x="1274253" y="1637147"/>
        <a:ext cx="2316824" cy="1390094"/>
      </dsp:txXfrm>
    </dsp:sp>
    <dsp:sp modelId="{E40AC0E9-D031-485D-92A1-51A7C570FA7F}">
      <dsp:nvSpPr>
        <dsp:cNvPr id="0" name=""/>
        <dsp:cNvSpPr/>
      </dsp:nvSpPr>
      <dsp:spPr>
        <a:xfrm>
          <a:off x="3822759" y="1637147"/>
          <a:ext cx="2316824" cy="13900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Personal experience</a:t>
          </a:r>
        </a:p>
      </dsp:txBody>
      <dsp:txXfrm>
        <a:off x="3822759" y="1637147"/>
        <a:ext cx="2316824" cy="13900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B289A-D77C-4C6F-9E6B-5C8608E26C3F}">
      <dsp:nvSpPr>
        <dsp:cNvPr id="0" name=""/>
        <dsp:cNvSpPr/>
      </dsp:nvSpPr>
      <dsp:spPr>
        <a:xfrm>
          <a:off x="1647865" y="2331"/>
          <a:ext cx="6591462" cy="5841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893" tIns="148378" rIns="127893" bIns="148378" numCol="1" spcCol="1270" anchor="ctr" anchorCtr="0">
          <a:noAutofit/>
        </a:bodyPr>
        <a:lstStyle/>
        <a:p>
          <a:pPr marL="0" lvl="0" indent="0" algn="l" defTabSz="488950">
            <a:lnSpc>
              <a:spcPct val="90000"/>
            </a:lnSpc>
            <a:spcBef>
              <a:spcPct val="0"/>
            </a:spcBef>
            <a:spcAft>
              <a:spcPct val="35000"/>
            </a:spcAft>
            <a:buNone/>
          </a:pPr>
          <a:r>
            <a:rPr lang="en-US" sz="1100" b="1" kern="1200" dirty="0"/>
            <a:t>Dementia Care Train-the-Trainer &amp; 4-Hour Caregiver Training [CO Requirements] </a:t>
          </a:r>
          <a:r>
            <a:rPr lang="en-US" sz="1100" kern="1200" dirty="0"/>
            <a:t>in person &amp; live webinar</a:t>
          </a:r>
        </a:p>
      </dsp:txBody>
      <dsp:txXfrm>
        <a:off x="1647865" y="2331"/>
        <a:ext cx="6591462" cy="584166"/>
      </dsp:txXfrm>
    </dsp:sp>
    <dsp:sp modelId="{AB8CEC92-36DB-4F07-B646-7927C3EA25A9}">
      <dsp:nvSpPr>
        <dsp:cNvPr id="0" name=""/>
        <dsp:cNvSpPr/>
      </dsp:nvSpPr>
      <dsp:spPr>
        <a:xfrm>
          <a:off x="0" y="2331"/>
          <a:ext cx="1647865" cy="5841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200" tIns="57703" rIns="87200" bIns="57703" numCol="1" spcCol="1270" anchor="ctr" anchorCtr="0">
          <a:noAutofit/>
        </a:bodyPr>
        <a:lstStyle/>
        <a:p>
          <a:pPr marL="0" lvl="0" indent="0" algn="ctr" defTabSz="622300" rtl="0">
            <a:lnSpc>
              <a:spcPct val="90000"/>
            </a:lnSpc>
            <a:spcBef>
              <a:spcPct val="0"/>
            </a:spcBef>
            <a:spcAft>
              <a:spcPct val="35000"/>
            </a:spcAft>
            <a:buNone/>
          </a:pPr>
          <a:r>
            <a:rPr lang="en-US" sz="1400" kern="1200" dirty="0"/>
            <a:t>March 8th </a:t>
          </a:r>
        </a:p>
        <a:p>
          <a:pPr marL="0" lvl="0" indent="0" algn="ctr" defTabSz="622300" rtl="0">
            <a:lnSpc>
              <a:spcPct val="90000"/>
            </a:lnSpc>
            <a:spcBef>
              <a:spcPct val="0"/>
            </a:spcBef>
            <a:spcAft>
              <a:spcPct val="35000"/>
            </a:spcAft>
            <a:buNone/>
          </a:pPr>
          <a:r>
            <a:rPr lang="en-US" sz="1400" kern="1200" dirty="0"/>
            <a:t>10am-4pm</a:t>
          </a:r>
          <a:r>
            <a:rPr lang="en-US" sz="1400" kern="1200" dirty="0">
              <a:latin typeface="Georgia Pro Semibold"/>
            </a:rPr>
            <a:t> </a:t>
          </a:r>
          <a:endParaRPr lang="en-US" sz="1400" kern="1200" dirty="0"/>
        </a:p>
      </dsp:txBody>
      <dsp:txXfrm>
        <a:off x="0" y="2331"/>
        <a:ext cx="1647865" cy="584166"/>
      </dsp:txXfrm>
    </dsp:sp>
    <dsp:sp modelId="{8C6F8877-AD6E-4C76-B068-45925A470650}">
      <dsp:nvSpPr>
        <dsp:cNvPr id="0" name=""/>
        <dsp:cNvSpPr/>
      </dsp:nvSpPr>
      <dsp:spPr>
        <a:xfrm>
          <a:off x="1647865" y="621548"/>
          <a:ext cx="6591462" cy="58416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893" tIns="148378" rIns="127893" bIns="148378" numCol="1" spcCol="1270" anchor="ctr" anchorCtr="0">
          <a:noAutofit/>
        </a:bodyPr>
        <a:lstStyle/>
        <a:p>
          <a:pPr marL="0" lvl="0" indent="0" algn="l" defTabSz="488950">
            <a:lnSpc>
              <a:spcPct val="90000"/>
            </a:lnSpc>
            <a:spcBef>
              <a:spcPct val="0"/>
            </a:spcBef>
            <a:spcAft>
              <a:spcPct val="35000"/>
            </a:spcAft>
            <a:buNone/>
          </a:pPr>
          <a:r>
            <a:rPr lang="en-US" sz="1100" b="1" kern="1200" dirty="0"/>
            <a:t>Emergency Prep and Disaster Management Webinar [CMS Requirements] </a:t>
          </a:r>
          <a:r>
            <a:rPr lang="en-US" sz="1100" kern="1200" dirty="0"/>
            <a:t>virtual</a:t>
          </a:r>
        </a:p>
      </dsp:txBody>
      <dsp:txXfrm>
        <a:off x="1647865" y="621548"/>
        <a:ext cx="6591462" cy="584166"/>
      </dsp:txXfrm>
    </dsp:sp>
    <dsp:sp modelId="{798C1263-3A74-4724-B680-00E860EFA626}">
      <dsp:nvSpPr>
        <dsp:cNvPr id="0" name=""/>
        <dsp:cNvSpPr/>
      </dsp:nvSpPr>
      <dsp:spPr>
        <a:xfrm>
          <a:off x="0" y="621548"/>
          <a:ext cx="1647865" cy="58416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200" tIns="57703" rIns="87200" bIns="57703" numCol="1" spcCol="1270" anchor="ctr" anchorCtr="0">
          <a:noAutofit/>
        </a:bodyPr>
        <a:lstStyle/>
        <a:p>
          <a:pPr marL="0" lvl="0" indent="0" algn="ctr" defTabSz="622300" rtl="0">
            <a:lnSpc>
              <a:spcPct val="90000"/>
            </a:lnSpc>
            <a:spcBef>
              <a:spcPct val="0"/>
            </a:spcBef>
            <a:spcAft>
              <a:spcPct val="35000"/>
            </a:spcAft>
            <a:buNone/>
          </a:pPr>
          <a:r>
            <a:rPr lang="en-US" sz="1400" kern="1200" dirty="0"/>
            <a:t>March 12th 10am-12:30pm</a:t>
          </a:r>
          <a:r>
            <a:rPr lang="en-US" sz="1400" kern="1200" dirty="0">
              <a:latin typeface="Georgia Pro Semibold"/>
            </a:rPr>
            <a:t> </a:t>
          </a:r>
          <a:endParaRPr lang="en-US" sz="1400" kern="1200" dirty="0"/>
        </a:p>
      </dsp:txBody>
      <dsp:txXfrm>
        <a:off x="0" y="621548"/>
        <a:ext cx="1647865" cy="584166"/>
      </dsp:txXfrm>
    </dsp:sp>
    <dsp:sp modelId="{F33A1899-DB25-428E-BE32-1E1693A2EB5E}">
      <dsp:nvSpPr>
        <dsp:cNvPr id="0" name=""/>
        <dsp:cNvSpPr/>
      </dsp:nvSpPr>
      <dsp:spPr>
        <a:xfrm>
          <a:off x="1647865" y="1240764"/>
          <a:ext cx="6591462" cy="58416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893" tIns="148378" rIns="127893" bIns="148378" numCol="1" spcCol="1270" anchor="ctr" anchorCtr="0">
          <a:noAutofit/>
        </a:bodyPr>
        <a:lstStyle/>
        <a:p>
          <a:pPr marL="0" lvl="0" indent="0" algn="l" defTabSz="488950">
            <a:lnSpc>
              <a:spcPct val="90000"/>
            </a:lnSpc>
            <a:spcBef>
              <a:spcPct val="0"/>
            </a:spcBef>
            <a:spcAft>
              <a:spcPct val="35000"/>
            </a:spcAft>
            <a:buNone/>
          </a:pPr>
          <a:r>
            <a:rPr lang="en-US" sz="1100" b="1" kern="1200" dirty="0"/>
            <a:t>10 Hour AL Administrator Licensure Requirements </a:t>
          </a:r>
          <a:r>
            <a:rPr lang="en-US" sz="1100" kern="1200" dirty="0"/>
            <a:t>virtual</a:t>
          </a:r>
        </a:p>
      </dsp:txBody>
      <dsp:txXfrm>
        <a:off x="1647865" y="1240764"/>
        <a:ext cx="6591462" cy="584166"/>
      </dsp:txXfrm>
    </dsp:sp>
    <dsp:sp modelId="{438A5D52-E2E6-4799-8E37-182C51205B67}">
      <dsp:nvSpPr>
        <dsp:cNvPr id="0" name=""/>
        <dsp:cNvSpPr/>
      </dsp:nvSpPr>
      <dsp:spPr>
        <a:xfrm>
          <a:off x="0" y="1240764"/>
          <a:ext cx="1647865" cy="58416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200" tIns="57703" rIns="87200" bIns="57703" numCol="1" spcCol="1270" anchor="ctr" anchorCtr="0">
          <a:noAutofit/>
        </a:bodyPr>
        <a:lstStyle/>
        <a:p>
          <a:pPr marL="0" lvl="0" indent="0" algn="ctr" defTabSz="622300">
            <a:lnSpc>
              <a:spcPct val="90000"/>
            </a:lnSpc>
            <a:spcBef>
              <a:spcPct val="0"/>
            </a:spcBef>
            <a:spcAft>
              <a:spcPct val="35000"/>
            </a:spcAft>
            <a:buNone/>
          </a:pPr>
          <a:r>
            <a:rPr lang="en-US" sz="1400" kern="1200" dirty="0"/>
            <a:t>March 13th-14</a:t>
          </a:r>
          <a:r>
            <a:rPr lang="en-US" sz="1400" kern="1200" baseline="30000" dirty="0"/>
            <a:t>th</a:t>
          </a:r>
          <a:endParaRPr lang="en-US" sz="1400" kern="1200" dirty="0"/>
        </a:p>
        <a:p>
          <a:pPr marL="0" lvl="0" indent="0" algn="ctr" defTabSz="622300" rtl="0">
            <a:lnSpc>
              <a:spcPct val="90000"/>
            </a:lnSpc>
            <a:spcBef>
              <a:spcPct val="0"/>
            </a:spcBef>
            <a:spcAft>
              <a:spcPct val="35000"/>
            </a:spcAft>
            <a:buNone/>
          </a:pPr>
          <a:r>
            <a:rPr lang="en-US" sz="1400" kern="1200" dirty="0"/>
            <a:t>8am-1pm</a:t>
          </a:r>
          <a:r>
            <a:rPr lang="en-US" sz="1400" kern="1200" dirty="0">
              <a:latin typeface="Georgia Pro Semibold"/>
            </a:rPr>
            <a:t> </a:t>
          </a:r>
          <a:endParaRPr lang="en-US" sz="1400" kern="1200" dirty="0"/>
        </a:p>
      </dsp:txBody>
      <dsp:txXfrm>
        <a:off x="0" y="1240764"/>
        <a:ext cx="1647865" cy="584166"/>
      </dsp:txXfrm>
    </dsp:sp>
    <dsp:sp modelId="{CF858576-BC83-4E44-B88C-0D0EF148490E}">
      <dsp:nvSpPr>
        <dsp:cNvPr id="0" name=""/>
        <dsp:cNvSpPr/>
      </dsp:nvSpPr>
      <dsp:spPr>
        <a:xfrm>
          <a:off x="1647865" y="1859981"/>
          <a:ext cx="6591462" cy="58416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893" tIns="148378" rIns="127893" bIns="148378" numCol="1" spcCol="1270" anchor="ctr" anchorCtr="0">
          <a:noAutofit/>
        </a:bodyPr>
        <a:lstStyle/>
        <a:p>
          <a:pPr marL="0" lvl="0" indent="0" algn="l" defTabSz="488950">
            <a:lnSpc>
              <a:spcPct val="90000"/>
            </a:lnSpc>
            <a:spcBef>
              <a:spcPct val="0"/>
            </a:spcBef>
            <a:spcAft>
              <a:spcPct val="35000"/>
            </a:spcAft>
            <a:buNone/>
          </a:pPr>
          <a:r>
            <a:rPr lang="en-US" sz="1100" b="1" kern="1200" dirty="0"/>
            <a:t>Social Services Gratitude Luncheon </a:t>
          </a:r>
          <a:r>
            <a:rPr lang="en-US" sz="1100" kern="1200" dirty="0"/>
            <a:t>in person, FREE</a:t>
          </a:r>
        </a:p>
      </dsp:txBody>
      <dsp:txXfrm>
        <a:off x="1647865" y="1859981"/>
        <a:ext cx="6591462" cy="584166"/>
      </dsp:txXfrm>
    </dsp:sp>
    <dsp:sp modelId="{71242D8E-DA5A-4C92-9CE6-D5204FB50974}">
      <dsp:nvSpPr>
        <dsp:cNvPr id="0" name=""/>
        <dsp:cNvSpPr/>
      </dsp:nvSpPr>
      <dsp:spPr>
        <a:xfrm>
          <a:off x="0" y="1859981"/>
          <a:ext cx="1647865" cy="58416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200" tIns="57703" rIns="87200" bIns="57703" numCol="1" spcCol="1270" anchor="ctr" anchorCtr="0">
          <a:noAutofit/>
        </a:bodyPr>
        <a:lstStyle/>
        <a:p>
          <a:pPr marL="0" lvl="0" indent="0" algn="ctr" defTabSz="622300" rtl="0">
            <a:lnSpc>
              <a:spcPct val="90000"/>
            </a:lnSpc>
            <a:spcBef>
              <a:spcPct val="0"/>
            </a:spcBef>
            <a:spcAft>
              <a:spcPct val="35000"/>
            </a:spcAft>
            <a:buNone/>
          </a:pPr>
          <a:r>
            <a:rPr lang="en-US" sz="1400" kern="1200" dirty="0"/>
            <a:t>March 20th 11:30am-1pm</a:t>
          </a:r>
          <a:r>
            <a:rPr lang="en-US" sz="1400" kern="1200" dirty="0">
              <a:latin typeface="Georgia Pro Semibold"/>
            </a:rPr>
            <a:t> </a:t>
          </a:r>
          <a:endParaRPr lang="en-US" sz="1400" kern="1200" dirty="0"/>
        </a:p>
      </dsp:txBody>
      <dsp:txXfrm>
        <a:off x="0" y="1859981"/>
        <a:ext cx="1647865" cy="584166"/>
      </dsp:txXfrm>
    </dsp:sp>
    <dsp:sp modelId="{BE166E2E-F18A-4FC3-892F-CFB456D5DD1A}">
      <dsp:nvSpPr>
        <dsp:cNvPr id="0" name=""/>
        <dsp:cNvSpPr/>
      </dsp:nvSpPr>
      <dsp:spPr>
        <a:xfrm>
          <a:off x="1647865" y="2479197"/>
          <a:ext cx="6591462" cy="584166"/>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893" tIns="148378" rIns="127893" bIns="148378" numCol="1" spcCol="1270" anchor="ctr" anchorCtr="0">
          <a:noAutofit/>
        </a:bodyPr>
        <a:lstStyle/>
        <a:p>
          <a:pPr marL="0" lvl="0" indent="0" algn="l" defTabSz="488950">
            <a:lnSpc>
              <a:spcPct val="90000"/>
            </a:lnSpc>
            <a:spcBef>
              <a:spcPct val="0"/>
            </a:spcBef>
            <a:spcAft>
              <a:spcPct val="35000"/>
            </a:spcAft>
            <a:buNone/>
          </a:pPr>
          <a:r>
            <a:rPr lang="en-US" sz="1100" b="1" kern="1200" dirty="0"/>
            <a:t>QAPI and Facility Assessment Reboot </a:t>
          </a:r>
          <a:r>
            <a:rPr lang="en-US" sz="1100" kern="1200" dirty="0"/>
            <a:t>in person &amp; live webinar</a:t>
          </a:r>
        </a:p>
      </dsp:txBody>
      <dsp:txXfrm>
        <a:off x="1647865" y="2479197"/>
        <a:ext cx="6591462" cy="584166"/>
      </dsp:txXfrm>
    </dsp:sp>
    <dsp:sp modelId="{7D466B86-FD91-4237-957E-ECC84A99829D}">
      <dsp:nvSpPr>
        <dsp:cNvPr id="0" name=""/>
        <dsp:cNvSpPr/>
      </dsp:nvSpPr>
      <dsp:spPr>
        <a:xfrm>
          <a:off x="0" y="2479197"/>
          <a:ext cx="1647865" cy="584166"/>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200" tIns="57703" rIns="87200" bIns="57703" numCol="1" spcCol="1270" anchor="ctr" anchorCtr="0">
          <a:noAutofit/>
        </a:bodyPr>
        <a:lstStyle/>
        <a:p>
          <a:pPr marL="0" lvl="0" indent="0" algn="ctr" defTabSz="666750">
            <a:lnSpc>
              <a:spcPct val="90000"/>
            </a:lnSpc>
            <a:spcBef>
              <a:spcPct val="0"/>
            </a:spcBef>
            <a:spcAft>
              <a:spcPct val="35000"/>
            </a:spcAft>
            <a:buNone/>
          </a:pPr>
          <a:r>
            <a:rPr lang="en-US" sz="1500" kern="1200"/>
            <a:t>March 28</a:t>
          </a:r>
          <a:r>
            <a:rPr lang="en-US" sz="1500" kern="1200" baseline="30000"/>
            <a:t>th</a:t>
          </a:r>
        </a:p>
        <a:p>
          <a:pPr marL="0" lvl="0" indent="0" algn="ctr" defTabSz="666750">
            <a:lnSpc>
              <a:spcPct val="90000"/>
            </a:lnSpc>
            <a:spcBef>
              <a:spcPct val="0"/>
            </a:spcBef>
            <a:spcAft>
              <a:spcPct val="35000"/>
            </a:spcAft>
            <a:buNone/>
          </a:pPr>
          <a:r>
            <a:rPr lang="en-US" sz="2000" kern="1200" baseline="30000"/>
            <a:t>9am – 12pm</a:t>
          </a:r>
          <a:endParaRPr lang="en-US" sz="2000" kern="1200" dirty="0"/>
        </a:p>
      </dsp:txBody>
      <dsp:txXfrm>
        <a:off x="0" y="2479197"/>
        <a:ext cx="1647865" cy="584166"/>
      </dsp:txXfrm>
    </dsp:sp>
    <dsp:sp modelId="{727B70DF-7C76-46A7-B9CF-312D4D2187D6}">
      <dsp:nvSpPr>
        <dsp:cNvPr id="0" name=""/>
        <dsp:cNvSpPr/>
      </dsp:nvSpPr>
      <dsp:spPr>
        <a:xfrm>
          <a:off x="1647865" y="3098414"/>
          <a:ext cx="6591462" cy="58416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893" tIns="148378" rIns="127893" bIns="148378" numCol="1" spcCol="1270" anchor="ctr" anchorCtr="0">
          <a:noAutofit/>
        </a:bodyPr>
        <a:lstStyle/>
        <a:p>
          <a:pPr marL="0" lvl="0" indent="0" algn="l" defTabSz="488950">
            <a:lnSpc>
              <a:spcPct val="90000"/>
            </a:lnSpc>
            <a:spcBef>
              <a:spcPct val="0"/>
            </a:spcBef>
            <a:spcAft>
              <a:spcPct val="35000"/>
            </a:spcAft>
            <a:buNone/>
          </a:pPr>
          <a:r>
            <a:rPr lang="en-US" sz="1100" b="1" kern="1200" dirty="0"/>
            <a:t>Assisted Living Conference </a:t>
          </a:r>
          <a:r>
            <a:rPr lang="en-US" sz="1100" kern="1200" dirty="0"/>
            <a:t>in person, full day</a:t>
          </a:r>
        </a:p>
      </dsp:txBody>
      <dsp:txXfrm>
        <a:off x="1647865" y="3098414"/>
        <a:ext cx="6591462" cy="584166"/>
      </dsp:txXfrm>
    </dsp:sp>
    <dsp:sp modelId="{3DD36963-BEA9-48F1-A7C6-A77DFF4D63C4}">
      <dsp:nvSpPr>
        <dsp:cNvPr id="0" name=""/>
        <dsp:cNvSpPr/>
      </dsp:nvSpPr>
      <dsp:spPr>
        <a:xfrm>
          <a:off x="0" y="3098414"/>
          <a:ext cx="1647865" cy="58416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200" tIns="57703" rIns="87200" bIns="57703" numCol="1" spcCol="1270" anchor="ctr" anchorCtr="0">
          <a:noAutofit/>
        </a:bodyPr>
        <a:lstStyle/>
        <a:p>
          <a:pPr marL="0" lvl="0" indent="0" algn="ctr" defTabSz="622300">
            <a:lnSpc>
              <a:spcPct val="90000"/>
            </a:lnSpc>
            <a:spcBef>
              <a:spcPct val="0"/>
            </a:spcBef>
            <a:spcAft>
              <a:spcPct val="35000"/>
            </a:spcAft>
            <a:buNone/>
          </a:pPr>
          <a:r>
            <a:rPr lang="en-US" sz="1400" kern="1200" dirty="0"/>
            <a:t>April 4</a:t>
          </a:r>
          <a:r>
            <a:rPr lang="en-US" sz="1400" kern="1200" baseline="30000" dirty="0"/>
            <a:t>th</a:t>
          </a:r>
          <a:r>
            <a:rPr lang="en-US" sz="1400" kern="1200" dirty="0"/>
            <a:t> </a:t>
          </a:r>
        </a:p>
      </dsp:txBody>
      <dsp:txXfrm>
        <a:off x="0" y="3098414"/>
        <a:ext cx="1647865" cy="584166"/>
      </dsp:txXfrm>
    </dsp:sp>
    <dsp:sp modelId="{528D3149-31E5-48A0-ADDD-530B70F38E2B}">
      <dsp:nvSpPr>
        <dsp:cNvPr id="0" name=""/>
        <dsp:cNvSpPr/>
      </dsp:nvSpPr>
      <dsp:spPr>
        <a:xfrm>
          <a:off x="1647865" y="3717631"/>
          <a:ext cx="6591462" cy="58416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893" tIns="148378" rIns="127893" bIns="148378" numCol="1" spcCol="1270" anchor="ctr" anchorCtr="0">
          <a:noAutofit/>
        </a:bodyPr>
        <a:lstStyle/>
        <a:p>
          <a:pPr marL="0" lvl="0" indent="0" algn="l" defTabSz="488950">
            <a:lnSpc>
              <a:spcPct val="90000"/>
            </a:lnSpc>
            <a:spcBef>
              <a:spcPct val="0"/>
            </a:spcBef>
            <a:spcAft>
              <a:spcPct val="35000"/>
            </a:spcAft>
            <a:buNone/>
          </a:pPr>
          <a:r>
            <a:rPr lang="en-US" sz="1100" b="1" kern="1200" dirty="0"/>
            <a:t>Essentials of Nursing Home Administration </a:t>
          </a:r>
          <a:r>
            <a:rPr lang="en-US" sz="1100" kern="1200" dirty="0"/>
            <a:t>virtual, 3 full days </a:t>
          </a:r>
        </a:p>
      </dsp:txBody>
      <dsp:txXfrm>
        <a:off x="1647865" y="3717631"/>
        <a:ext cx="6591462" cy="584166"/>
      </dsp:txXfrm>
    </dsp:sp>
    <dsp:sp modelId="{013DC391-030B-48EA-B0C6-7C97A8A66274}">
      <dsp:nvSpPr>
        <dsp:cNvPr id="0" name=""/>
        <dsp:cNvSpPr/>
      </dsp:nvSpPr>
      <dsp:spPr>
        <a:xfrm>
          <a:off x="0" y="3717631"/>
          <a:ext cx="1647865" cy="584166"/>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200" tIns="57703" rIns="87200" bIns="57703" numCol="1" spcCol="1270" anchor="ctr" anchorCtr="0">
          <a:noAutofit/>
        </a:bodyPr>
        <a:lstStyle/>
        <a:p>
          <a:pPr marL="0" lvl="0" indent="0" algn="ctr" defTabSz="622300">
            <a:lnSpc>
              <a:spcPct val="90000"/>
            </a:lnSpc>
            <a:spcBef>
              <a:spcPct val="0"/>
            </a:spcBef>
            <a:spcAft>
              <a:spcPct val="35000"/>
            </a:spcAft>
            <a:buNone/>
          </a:pPr>
          <a:r>
            <a:rPr lang="en-US" sz="1400" kern="1200" dirty="0"/>
            <a:t>April 9</a:t>
          </a:r>
          <a:r>
            <a:rPr lang="en-US" sz="1400" kern="1200" baseline="30000" dirty="0"/>
            <a:t>th</a:t>
          </a:r>
          <a:r>
            <a:rPr lang="en-US" sz="1400" kern="1200" dirty="0"/>
            <a:t> – 11</a:t>
          </a:r>
          <a:r>
            <a:rPr lang="en-US" sz="1400" kern="1200" baseline="30000" dirty="0"/>
            <a:t>th</a:t>
          </a:r>
          <a:r>
            <a:rPr lang="en-US" sz="1400" kern="1200" dirty="0"/>
            <a:t> </a:t>
          </a:r>
        </a:p>
      </dsp:txBody>
      <dsp:txXfrm>
        <a:off x="0" y="3717631"/>
        <a:ext cx="1647865" cy="584166"/>
      </dsp:txXfrm>
    </dsp:sp>
    <dsp:sp modelId="{9D39929A-CD96-43EA-A33F-33BB935B89A1}">
      <dsp:nvSpPr>
        <dsp:cNvPr id="0" name=""/>
        <dsp:cNvSpPr/>
      </dsp:nvSpPr>
      <dsp:spPr>
        <a:xfrm>
          <a:off x="1647865" y="4336847"/>
          <a:ext cx="6591462" cy="584166"/>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893" tIns="148378" rIns="127893" bIns="148378" numCol="1" spcCol="1270" anchor="ctr" anchorCtr="0">
          <a:noAutofit/>
        </a:bodyPr>
        <a:lstStyle/>
        <a:p>
          <a:pPr marL="0" lvl="0" indent="0" algn="l" defTabSz="488950">
            <a:lnSpc>
              <a:spcPct val="90000"/>
            </a:lnSpc>
            <a:spcBef>
              <a:spcPct val="0"/>
            </a:spcBef>
            <a:spcAft>
              <a:spcPct val="35000"/>
            </a:spcAft>
            <a:buNone/>
          </a:pPr>
          <a:r>
            <a:rPr lang="en-US" sz="1100" b="1" kern="1200" dirty="0"/>
            <a:t>Wound Conference</a:t>
          </a:r>
          <a:r>
            <a:rPr lang="en-US" sz="1100" kern="1200" dirty="0"/>
            <a:t> in person</a:t>
          </a:r>
        </a:p>
      </dsp:txBody>
      <dsp:txXfrm>
        <a:off x="1647865" y="4336847"/>
        <a:ext cx="6591462" cy="584166"/>
      </dsp:txXfrm>
    </dsp:sp>
    <dsp:sp modelId="{3AD28F15-D336-4760-8DC8-A462BDE7089A}">
      <dsp:nvSpPr>
        <dsp:cNvPr id="0" name=""/>
        <dsp:cNvSpPr/>
      </dsp:nvSpPr>
      <dsp:spPr>
        <a:xfrm>
          <a:off x="0" y="4336847"/>
          <a:ext cx="1647865" cy="584166"/>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200" tIns="57703" rIns="87200" bIns="57703" numCol="1" spcCol="1270" anchor="ctr" anchorCtr="0">
          <a:noAutofit/>
        </a:bodyPr>
        <a:lstStyle/>
        <a:p>
          <a:pPr marL="0" lvl="0" indent="0" algn="ctr" defTabSz="622300">
            <a:lnSpc>
              <a:spcPct val="90000"/>
            </a:lnSpc>
            <a:spcBef>
              <a:spcPct val="0"/>
            </a:spcBef>
            <a:spcAft>
              <a:spcPct val="35000"/>
            </a:spcAft>
            <a:buNone/>
          </a:pPr>
          <a:r>
            <a:rPr lang="en-US" sz="1400" kern="1200" dirty="0"/>
            <a:t>April 10</a:t>
          </a:r>
          <a:r>
            <a:rPr lang="en-US" sz="1400" kern="1200" baseline="30000" dirty="0"/>
            <a:t>th</a:t>
          </a:r>
          <a:r>
            <a:rPr lang="en-US" sz="1400" kern="1200" dirty="0"/>
            <a:t> </a:t>
          </a:r>
        </a:p>
        <a:p>
          <a:pPr marL="0" lvl="0" indent="0" algn="ctr" defTabSz="622300">
            <a:lnSpc>
              <a:spcPct val="90000"/>
            </a:lnSpc>
            <a:spcBef>
              <a:spcPct val="0"/>
            </a:spcBef>
            <a:spcAft>
              <a:spcPct val="35000"/>
            </a:spcAft>
            <a:buNone/>
          </a:pPr>
          <a:r>
            <a:rPr lang="en-US" sz="1400" kern="1200" dirty="0"/>
            <a:t>9am-3pm</a:t>
          </a:r>
        </a:p>
      </dsp:txBody>
      <dsp:txXfrm>
        <a:off x="0" y="4336847"/>
        <a:ext cx="1647865" cy="5841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04957-89C7-4DF9-9AE7-58BEF7A57E8E}"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7C36F-07DF-4DD8-861C-781A41008441}" type="slidenum">
              <a:rPr lang="en-US" smtClean="0"/>
              <a:t>‹#›</a:t>
            </a:fld>
            <a:endParaRPr lang="en-US"/>
          </a:p>
        </p:txBody>
      </p:sp>
    </p:spTree>
    <p:extLst>
      <p:ext uri="{BB962C8B-B14F-4D97-AF65-F5344CB8AC3E}">
        <p14:creationId xmlns:p14="http://schemas.microsoft.com/office/powerpoint/2010/main" val="443940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05" y="4470836"/>
            <a:ext cx="5603240" cy="4353099"/>
          </a:xfrm>
        </p:spPr>
        <p:txBody>
          <a:bodyPr/>
          <a:lstStyle/>
          <a:p>
            <a:r>
              <a:rPr lang="en-US" dirty="0">
                <a:solidFill>
                  <a:srgbClr val="000000"/>
                </a:solidFill>
              </a:rPr>
              <a:t>Focus on F557 and F563 as it relates to substance abuse. </a:t>
            </a:r>
          </a:p>
          <a:p>
            <a:endParaRPr lang="en-US" dirty="0">
              <a:solidFill>
                <a:srgbClr val="000000"/>
              </a:solidFill>
            </a:endParaRPr>
          </a:p>
          <a:p>
            <a:r>
              <a:rPr lang="en-US" dirty="0">
                <a:solidFill>
                  <a:srgbClr val="000000"/>
                </a:solidFill>
              </a:rPr>
              <a:t>Key points:</a:t>
            </a:r>
          </a:p>
          <a:p>
            <a:pPr marL="290951" indent="-290951">
              <a:buFont typeface="Arial" panose="020B0604020202020204" pitchFamily="34" charset="0"/>
              <a:buChar char="•"/>
            </a:pPr>
            <a:r>
              <a:rPr lang="en-US" dirty="0">
                <a:solidFill>
                  <a:srgbClr val="000000"/>
                </a:solidFill>
              </a:rPr>
              <a:t>The resident or their representative must provide consent for searches </a:t>
            </a:r>
          </a:p>
          <a:p>
            <a:pPr marL="290951" indent="-290951">
              <a:buFont typeface="Arial" panose="020B0604020202020204" pitchFamily="34" charset="0"/>
              <a:buChar char="•"/>
            </a:pPr>
            <a:r>
              <a:rPr lang="en-US" dirty="0">
                <a:solidFill>
                  <a:srgbClr val="000000"/>
                </a:solidFill>
              </a:rPr>
              <a:t>Facility staff should know signs, symptoms, and triggers:</a:t>
            </a:r>
          </a:p>
          <a:p>
            <a:pPr marL="756472" lvl="1" indent="-290951">
              <a:buFont typeface="Arial" panose="020B0604020202020204" pitchFamily="34" charset="0"/>
              <a:buChar char="•"/>
            </a:pPr>
            <a:r>
              <a:rPr lang="en-US" dirty="0">
                <a:solidFill>
                  <a:srgbClr val="000000"/>
                </a:solidFill>
              </a:rPr>
              <a:t>Behavior changes </a:t>
            </a:r>
          </a:p>
          <a:p>
            <a:pPr marL="756472" lvl="1" indent="-290951">
              <a:buFont typeface="Arial" panose="020B0604020202020204" pitchFamily="34" charset="0"/>
              <a:buChar char="•"/>
            </a:pPr>
            <a:r>
              <a:rPr lang="en-US" dirty="0">
                <a:solidFill>
                  <a:srgbClr val="000000"/>
                </a:solidFill>
              </a:rPr>
              <a:t>Increased unexplained drowsiness</a:t>
            </a:r>
          </a:p>
          <a:p>
            <a:pPr marL="756472" lvl="1" indent="-290951">
              <a:buFont typeface="Arial" panose="020B0604020202020204" pitchFamily="34" charset="0"/>
              <a:buChar char="•"/>
            </a:pPr>
            <a:r>
              <a:rPr lang="en-US" dirty="0">
                <a:solidFill>
                  <a:srgbClr val="000000"/>
                </a:solidFill>
              </a:rPr>
              <a:t>Lack of coordination</a:t>
            </a:r>
          </a:p>
          <a:p>
            <a:pPr marL="756472" lvl="1" indent="-290951">
              <a:buFont typeface="Arial" panose="020B0604020202020204" pitchFamily="34" charset="0"/>
              <a:buChar char="•"/>
            </a:pPr>
            <a:r>
              <a:rPr lang="en-US" dirty="0">
                <a:solidFill>
                  <a:srgbClr val="000000"/>
                </a:solidFill>
              </a:rPr>
              <a:t>Slurred speech</a:t>
            </a:r>
          </a:p>
          <a:p>
            <a:pPr marL="756472" lvl="1" indent="-290951">
              <a:buFont typeface="Arial" panose="020B0604020202020204" pitchFamily="34" charset="0"/>
              <a:buChar char="•"/>
            </a:pPr>
            <a:r>
              <a:rPr lang="en-US" dirty="0">
                <a:solidFill>
                  <a:srgbClr val="000000"/>
                </a:solidFill>
              </a:rPr>
              <a:t>Mood changes</a:t>
            </a:r>
          </a:p>
          <a:p>
            <a:pPr marL="756472" lvl="1" indent="-290951">
              <a:buFont typeface="Arial" panose="020B0604020202020204" pitchFamily="34" charset="0"/>
              <a:buChar char="•"/>
            </a:pPr>
            <a:r>
              <a:rPr lang="en-US" dirty="0">
                <a:solidFill>
                  <a:srgbClr val="000000"/>
                </a:solidFill>
              </a:rPr>
              <a:t>Loss of consciousness, etc. </a:t>
            </a:r>
          </a:p>
          <a:p>
            <a:pPr marL="290951" indent="-290951">
              <a:buFont typeface="Arial" panose="020B0604020202020204" pitchFamily="34" charset="0"/>
              <a:buChar char="•"/>
            </a:pPr>
            <a:r>
              <a:rPr lang="en-US" dirty="0">
                <a:solidFill>
                  <a:srgbClr val="000000"/>
                </a:solidFill>
              </a:rPr>
              <a:t>Residents should be monitored after visiting with individuals who have a history of bringing illegal substances.</a:t>
            </a:r>
          </a:p>
          <a:p>
            <a:pPr marL="290951" indent="-290951">
              <a:buFont typeface="Arial" panose="020B0604020202020204" pitchFamily="34" charset="0"/>
              <a:buChar char="•"/>
            </a:pPr>
            <a:r>
              <a:rPr lang="en-US" dirty="0">
                <a:solidFill>
                  <a:srgbClr val="000000"/>
                </a:solidFill>
              </a:rPr>
              <a:t>Under F563, CMS says “</a:t>
            </a:r>
            <a:r>
              <a:rPr lang="en-US" i="1" dirty="0">
                <a:solidFill>
                  <a:srgbClr val="000000"/>
                </a:solidFill>
              </a:rPr>
              <a:t>facilities may deny access or provide supervised visitation to individuals who have a history of bringing illegal substances into the facility as a reasonable clinical and safety restriction”</a:t>
            </a:r>
          </a:p>
          <a:p>
            <a:pPr marL="290951" indent="-290951">
              <a:buFont typeface="Arial" panose="020B0604020202020204" pitchFamily="34" charset="0"/>
              <a:buChar char="•"/>
            </a:pPr>
            <a:r>
              <a:rPr lang="en-US" dirty="0">
                <a:solidFill>
                  <a:srgbClr val="000000"/>
                </a:solidFill>
              </a:rPr>
              <a:t>If illegal substances are brought into the facility, refer to local law enforcement. </a:t>
            </a:r>
          </a:p>
          <a:p>
            <a:endParaRPr lang="en-US" sz="1800" dirty="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F194907B-2F00-4F2C-A7BD-AD7A00491209}" type="slidenum">
              <a:rPr lang="en-US" smtClean="0"/>
              <a:t>3</a:t>
            </a:fld>
            <a:endParaRPr lang="en-US"/>
          </a:p>
        </p:txBody>
      </p:sp>
    </p:spTree>
    <p:extLst>
      <p:ext uri="{BB962C8B-B14F-4D97-AF65-F5344CB8AC3E}">
        <p14:creationId xmlns:p14="http://schemas.microsoft.com/office/powerpoint/2010/main" val="3084572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your email attachment, I included a sample P&amp;P for you to reference as you develop your own.  Make sure you have it approved by QAPI.</a:t>
            </a:r>
          </a:p>
        </p:txBody>
      </p:sp>
      <p:sp>
        <p:nvSpPr>
          <p:cNvPr id="4" name="Slide Number Placeholder 3"/>
          <p:cNvSpPr>
            <a:spLocks noGrp="1"/>
          </p:cNvSpPr>
          <p:nvPr>
            <p:ph type="sldNum" sz="quarter" idx="5"/>
          </p:nvPr>
        </p:nvSpPr>
        <p:spPr/>
        <p:txBody>
          <a:bodyPr/>
          <a:lstStyle/>
          <a:p>
            <a:fld id="{031C0369-CF24-4C03-AB32-D133AD48DA1E}" type="slidenum">
              <a:rPr lang="en-US" smtClean="0"/>
              <a:t>6</a:t>
            </a:fld>
            <a:endParaRPr lang="en-US"/>
          </a:p>
        </p:txBody>
      </p:sp>
    </p:spTree>
    <p:extLst>
      <p:ext uri="{BB962C8B-B14F-4D97-AF65-F5344CB8AC3E}">
        <p14:creationId xmlns:p14="http://schemas.microsoft.com/office/powerpoint/2010/main" val="421790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Tremors, dizziness, euphoria, pupil dilation, nausea, somnolence, incontinence, etc.  All can be signs of a lot of different things, and our staff are already trained to recognize many of these as indications of clinical changes in condition.  Training to know who’s at risk and what combinations mean substance intoxication is necessary to differentiate.</a:t>
            </a:r>
          </a:p>
        </p:txBody>
      </p:sp>
      <p:sp>
        <p:nvSpPr>
          <p:cNvPr id="4" name="Slide Number Placeholder 3"/>
          <p:cNvSpPr>
            <a:spLocks noGrp="1"/>
          </p:cNvSpPr>
          <p:nvPr>
            <p:ph type="sldNum" sz="quarter" idx="5"/>
          </p:nvPr>
        </p:nvSpPr>
        <p:spPr/>
        <p:txBody>
          <a:bodyPr/>
          <a:lstStyle/>
          <a:p>
            <a:fld id="{031C0369-CF24-4C03-AB32-D133AD48DA1E}" type="slidenum">
              <a:rPr lang="en-US" smtClean="0"/>
              <a:t>7</a:t>
            </a:fld>
            <a:endParaRPr lang="en-US"/>
          </a:p>
        </p:txBody>
      </p:sp>
    </p:spTree>
    <p:extLst>
      <p:ext uri="{BB962C8B-B14F-4D97-AF65-F5344CB8AC3E}">
        <p14:creationId xmlns:p14="http://schemas.microsoft.com/office/powerpoint/2010/main" val="63267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3/7/2024</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905034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3/7/2024</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55109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3/7/2024</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73274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427130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1676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Regulatory, To Do List, Actions-Next Step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17535" y="676411"/>
            <a:ext cx="8536265" cy="1325563"/>
          </a:xfrm>
        </p:spPr>
        <p:txBody>
          <a:bodyPr/>
          <a:lstStyle/>
          <a:p>
            <a:r>
              <a:rPr lang="en-US"/>
              <a:t>Click to edit Master title style</a:t>
            </a:r>
          </a:p>
        </p:txBody>
      </p:sp>
      <p:sp>
        <p:nvSpPr>
          <p:cNvPr id="3" name="Content Placeholder 2"/>
          <p:cNvSpPr>
            <a:spLocks noGrp="1"/>
          </p:cNvSpPr>
          <p:nvPr>
            <p:ph idx="1"/>
          </p:nvPr>
        </p:nvSpPr>
        <p:spPr>
          <a:xfrm>
            <a:off x="838200" y="2483893"/>
            <a:ext cx="10515600" cy="4148920"/>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5821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3/7/2024</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17124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3/7/2024</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459529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3/7/2024</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71409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3/7/2024</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44022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3/7/2024</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75166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3/7/2024</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341424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3/7/2024</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110644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3/7/2024</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05364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3/7/2024</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347804346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56" r:id="rId6"/>
    <p:sldLayoutId id="2147483752" r:id="rId7"/>
    <p:sldLayoutId id="2147483753" r:id="rId8"/>
    <p:sldLayoutId id="2147483754" r:id="rId9"/>
    <p:sldLayoutId id="2147483755" r:id="rId10"/>
    <p:sldLayoutId id="2147483757" r:id="rId11"/>
    <p:sldLayoutId id="2147483764" r:id="rId12"/>
    <p:sldLayoutId id="2147483765" r:id="rId13"/>
    <p:sldLayoutId id="2147483766" r:id="rId14"/>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Jalbertson@cohca.org"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myemail.constantcontact.com/MOST-Training-for-Assisted-Living-and-Skilled-Nursing-Long-Term-Care-Communities.html?soid=1118124549863&amp;aid=NujdI6GP9N4"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hyperlink" Target="https://youtu.be/_Gv-7yHScco"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www.mayoclinic.org/diseases-conditions/drug-addiction/symptoms-causes/syc-20365112"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p:cNvSpPr>
            <a:spLocks noGrp="1"/>
          </p:cNvSpPr>
          <p:nvPr>
            <p:ph type="ctrTitle"/>
          </p:nvPr>
        </p:nvSpPr>
        <p:spPr>
          <a:xfrm>
            <a:off x="6209740" y="1122363"/>
            <a:ext cx="5066592" cy="1978346"/>
          </a:xfrm>
        </p:spPr>
        <p:txBody>
          <a:bodyPr>
            <a:normAutofit/>
          </a:bodyPr>
          <a:lstStyle/>
          <a:p>
            <a:r>
              <a:rPr lang="en-US" dirty="0"/>
              <a:t>Update</a:t>
            </a:r>
          </a:p>
        </p:txBody>
      </p:sp>
      <p:sp>
        <p:nvSpPr>
          <p:cNvPr id="3" name="Subtitle 2"/>
          <p:cNvSpPr>
            <a:spLocks noGrp="1"/>
          </p:cNvSpPr>
          <p:nvPr>
            <p:ph type="subTitle" idx="1"/>
          </p:nvPr>
        </p:nvSpPr>
        <p:spPr>
          <a:xfrm>
            <a:off x="6209740" y="3509963"/>
            <a:ext cx="5066592" cy="3218920"/>
          </a:xfrm>
        </p:spPr>
        <p:txBody>
          <a:bodyPr vert="horz" lIns="91440" tIns="45720" rIns="91440" bIns="45720" rtlCol="0" anchor="t">
            <a:normAutofit/>
          </a:bodyPr>
          <a:lstStyle/>
          <a:p>
            <a:r>
              <a:rPr lang="en-US" b="1" dirty="0"/>
              <a:t>CMDA Member Meeting </a:t>
            </a:r>
          </a:p>
          <a:p>
            <a:r>
              <a:rPr lang="en-US" b="1" dirty="0"/>
              <a:t>March 5th, 2024</a:t>
            </a:r>
          </a:p>
          <a:p>
            <a:endParaRPr lang="en-US" dirty="0"/>
          </a:p>
          <a:p>
            <a:r>
              <a:rPr lang="en-US" sz="1800" dirty="0"/>
              <a:t>Jenny Albertson, NHA, QCP</a:t>
            </a:r>
          </a:p>
          <a:p>
            <a:r>
              <a:rPr lang="en-US" sz="1800" dirty="0"/>
              <a:t>Director of Quality and Regulatory Affairs</a:t>
            </a:r>
          </a:p>
          <a:p>
            <a:r>
              <a:rPr lang="en-US" sz="1800" dirty="0">
                <a:hlinkClick r:id="rId2"/>
              </a:rPr>
              <a:t>Jalbertson@cohca.org</a:t>
            </a:r>
            <a:endParaRPr lang="en-US" sz="1800" dirty="0"/>
          </a:p>
          <a:p>
            <a:r>
              <a:rPr lang="en-US" sz="1800" dirty="0"/>
              <a:t>(720) 675-3478</a:t>
            </a:r>
          </a:p>
        </p:txBody>
      </p:sp>
      <p:pic>
        <p:nvPicPr>
          <p:cNvPr id="4" name="Picture 3">
            <a:extLst>
              <a:ext uri="{FF2B5EF4-FFF2-40B4-BE49-F238E27FC236}">
                <a16:creationId xmlns:a16="http://schemas.microsoft.com/office/drawing/2014/main" id="{8DE2FDEB-3314-CFCA-F958-AE611BCB86C0}"/>
              </a:ext>
            </a:extLst>
          </p:cNvPr>
          <p:cNvPicPr>
            <a:picLocks noChangeAspect="1"/>
          </p:cNvPicPr>
          <p:nvPr/>
        </p:nvPicPr>
        <p:blipFill rotWithShape="1">
          <a:blip r:embed="rId3"/>
          <a:srcRect l="36252" r="12323" b="-1"/>
          <a:stretch/>
        </p:blipFill>
        <p:spPr>
          <a:xfrm>
            <a:off x="6824" y="10"/>
            <a:ext cx="5669280" cy="6857990"/>
          </a:xfrm>
          <a:prstGeom prst="rect">
            <a:avLst/>
          </a:prstGeom>
        </p:spPr>
      </p:pic>
      <p:sp>
        <p:nvSpPr>
          <p:cNvPr id="11" name="Freeform: Shape 10">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2838"/>
            <a:ext cx="3342291" cy="960875"/>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3" name="Group 12">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1701611" y="285553"/>
            <a:ext cx="886141" cy="802496"/>
            <a:chOff x="10948005" y="3272152"/>
            <a:chExt cx="868640" cy="786648"/>
          </a:xfrm>
          <a:solidFill>
            <a:schemeClr val="accent1"/>
          </a:solidFill>
        </p:grpSpPr>
        <p:sp>
          <p:nvSpPr>
            <p:cNvPr id="14" name="Freeform: Shape 13">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Freeform: Shape 15">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7"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9740" y="3267662"/>
            <a:ext cx="972241" cy="45718"/>
            <a:chOff x="4886325" y="3371754"/>
            <a:chExt cx="2418492" cy="113728"/>
          </a:xfrm>
          <a:solidFill>
            <a:schemeClr val="accent1"/>
          </a:solidFill>
        </p:grpSpPr>
        <p:sp>
          <p:nvSpPr>
            <p:cNvPr id="23"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4"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5"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5" name="Picture 4" descr="A blue letter on a black background&#10;&#10;Description automatically generated">
            <a:extLst>
              <a:ext uri="{FF2B5EF4-FFF2-40B4-BE49-F238E27FC236}">
                <a16:creationId xmlns:a16="http://schemas.microsoft.com/office/drawing/2014/main" id="{8DFBE000-B6D2-1E2B-0C7D-2BD875A75155}"/>
              </a:ext>
            </a:extLst>
          </p:cNvPr>
          <p:cNvPicPr>
            <a:picLocks noChangeAspect="1"/>
          </p:cNvPicPr>
          <p:nvPr/>
        </p:nvPicPr>
        <p:blipFill>
          <a:blip r:embed="rId4"/>
          <a:stretch>
            <a:fillRect/>
          </a:stretch>
        </p:blipFill>
        <p:spPr>
          <a:xfrm>
            <a:off x="5979583" y="1477237"/>
            <a:ext cx="6096000" cy="87669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59" name="Group 58">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60" name="Freeform: Shape 59">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61" name="Freeform: Shape 60">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62" name="Freeform: Shape 61">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63"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64"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65"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8"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2310569"/>
            <a:ext cx="972241" cy="45718"/>
            <a:chOff x="4886325" y="3371754"/>
            <a:chExt cx="2418492" cy="113728"/>
          </a:xfrm>
          <a:solidFill>
            <a:schemeClr val="accent1"/>
          </a:solidFill>
        </p:grpSpPr>
        <p:sp>
          <p:nvSpPr>
            <p:cNvPr id="69" name="Graphic 78">
              <a:extLst>
                <a:ext uri="{FF2B5EF4-FFF2-40B4-BE49-F238E27FC236}">
                  <a16:creationId xmlns:a16="http://schemas.microsoft.com/office/drawing/2014/main" id="{41DF3078-C636-4776-A616-D5BF3BC28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70" name="Graphic 78">
              <a:extLst>
                <a:ext uri="{FF2B5EF4-FFF2-40B4-BE49-F238E27FC236}">
                  <a16:creationId xmlns:a16="http://schemas.microsoft.com/office/drawing/2014/main" id="{0D1A27FA-1310-4BC3-A071-1566746B2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71" name="Graphic 78">
                <a:extLst>
                  <a:ext uri="{FF2B5EF4-FFF2-40B4-BE49-F238E27FC236}">
                    <a16:creationId xmlns:a16="http://schemas.microsoft.com/office/drawing/2014/main" id="{99ACB9EB-84FE-4B33-9EF9-4EC7DAC2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826E5EFB-0EF9-4DB8-99CB-5DD72009D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72" name="Graphic 78">
                <a:extLst>
                  <a:ext uri="{FF2B5EF4-FFF2-40B4-BE49-F238E27FC236}">
                    <a16:creationId xmlns:a16="http://schemas.microsoft.com/office/drawing/2014/main" id="{86238E12-0689-4123-8B2E-E1CCFCC4C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73" name="Graphic 78">
                <a:extLst>
                  <a:ext uri="{FF2B5EF4-FFF2-40B4-BE49-F238E27FC236}">
                    <a16:creationId xmlns:a16="http://schemas.microsoft.com/office/drawing/2014/main" id="{8538CF67-A00E-4955-A447-001BE02E7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74" name="Rectangle 73">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98"/>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5" name="Freeform: Shape 74">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A4E844-44C5-E028-31F1-4DDCAA128285}"/>
              </a:ext>
            </a:extLst>
          </p:cNvPr>
          <p:cNvSpPr>
            <a:spLocks noGrp="1"/>
          </p:cNvSpPr>
          <p:nvPr>
            <p:ph type="title"/>
          </p:nvPr>
        </p:nvSpPr>
        <p:spPr>
          <a:xfrm>
            <a:off x="525717" y="787068"/>
            <a:ext cx="7602283" cy="1455091"/>
          </a:xfrm>
        </p:spPr>
        <p:txBody>
          <a:bodyPr vert="horz" lIns="91440" tIns="45720" rIns="91440" bIns="45720" rtlCol="0" anchor="b">
            <a:normAutofit/>
          </a:bodyPr>
          <a:lstStyle/>
          <a:p>
            <a:r>
              <a:rPr lang="en-US" b="1"/>
              <a:t>NEW</a:t>
            </a:r>
            <a:r>
              <a:rPr lang="en-US"/>
              <a:t> – MOST Form Training </a:t>
            </a:r>
            <a:br>
              <a:rPr lang="en-US"/>
            </a:br>
            <a:r>
              <a:rPr lang="en-US"/>
              <a:t>(on-demand)</a:t>
            </a:r>
          </a:p>
        </p:txBody>
      </p:sp>
      <p:grpSp>
        <p:nvGrpSpPr>
          <p:cNvPr id="76"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37"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77"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78"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79"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80"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81" name="Content Placeholder 2">
            <a:extLst>
              <a:ext uri="{FF2B5EF4-FFF2-40B4-BE49-F238E27FC236}">
                <a16:creationId xmlns:a16="http://schemas.microsoft.com/office/drawing/2014/main" id="{9D725425-9A3C-46AF-BEB3-D6E4822687CC}"/>
              </a:ext>
            </a:extLst>
          </p:cNvPr>
          <p:cNvSpPr>
            <a:spLocks noGrp="1"/>
          </p:cNvSpPr>
          <p:nvPr>
            <p:ph idx="13"/>
          </p:nvPr>
        </p:nvSpPr>
        <p:spPr>
          <a:xfrm>
            <a:off x="525717" y="2947260"/>
            <a:ext cx="9720524" cy="3600604"/>
          </a:xfrm>
        </p:spPr>
        <p:txBody>
          <a:bodyPr vert="horz" lIns="91440" tIns="45720" rIns="91440" bIns="45720" rtlCol="0">
            <a:normAutofit fontScale="92500" lnSpcReduction="20000"/>
          </a:bodyPr>
          <a:lstStyle/>
          <a:p>
            <a:pPr fontAlgn="base">
              <a:spcAft>
                <a:spcPts val="600"/>
              </a:spcAft>
            </a:pPr>
            <a:r>
              <a:rPr lang="en-US" sz="1800" b="1" i="1" dirty="0">
                <a:solidFill>
                  <a:schemeClr val="accent3"/>
                </a:solidFill>
                <a:effectLst/>
              </a:rPr>
              <a:t>Are your staff using the MOST form for all your new admissions? </a:t>
            </a:r>
            <a:r>
              <a:rPr lang="en-US" sz="1800" b="0" i="0" dirty="0">
                <a:effectLst/>
              </a:rPr>
              <a:t>They should not be.</a:t>
            </a:r>
          </a:p>
          <a:p>
            <a:pPr fontAlgn="base">
              <a:spcBef>
                <a:spcPts val="600"/>
              </a:spcBef>
              <a:spcAft>
                <a:spcPts val="600"/>
              </a:spcAft>
            </a:pPr>
            <a:r>
              <a:rPr lang="en-US" sz="1800" b="1" i="1" dirty="0">
                <a:solidFill>
                  <a:schemeClr val="accent3"/>
                </a:solidFill>
                <a:effectLst/>
              </a:rPr>
              <a:t>Do you have multiple layers of staff trained in how to complete a MOST form correctly?  </a:t>
            </a:r>
            <a:r>
              <a:rPr lang="en-US" sz="1800" b="0" i="0" dirty="0">
                <a:effectLst/>
              </a:rPr>
              <a:t>You should.</a:t>
            </a:r>
          </a:p>
          <a:p>
            <a:pPr marL="0" indent="0" fontAlgn="base">
              <a:spcAft>
                <a:spcPts val="600"/>
              </a:spcAft>
              <a:buFont typeface="Arial" panose="020B0604020202020204" pitchFamily="34" charset="0"/>
              <a:buNone/>
            </a:pPr>
            <a:endParaRPr lang="en-US" sz="1800" b="0" i="0" dirty="0">
              <a:effectLst/>
            </a:endParaRPr>
          </a:p>
          <a:p>
            <a:pPr marL="0" indent="0" fontAlgn="base">
              <a:spcAft>
                <a:spcPts val="600"/>
              </a:spcAft>
              <a:buFont typeface="Arial" panose="020B0604020202020204" pitchFamily="34" charset="0"/>
              <a:buNone/>
            </a:pPr>
            <a:r>
              <a:rPr lang="en-US" sz="1800" b="0" i="0" dirty="0">
                <a:effectLst/>
              </a:rPr>
              <a:t>This </a:t>
            </a:r>
            <a:r>
              <a:rPr lang="en-US" sz="1800" b="0" i="0" dirty="0">
                <a:solidFill>
                  <a:schemeClr val="accent3"/>
                </a:solidFill>
                <a:effectLst/>
              </a:rPr>
              <a:t>free, 30-minute learning </a:t>
            </a:r>
            <a:r>
              <a:rPr lang="en-US" sz="1800" b="0" i="0" dirty="0">
                <a:effectLst/>
              </a:rPr>
              <a:t>from </a:t>
            </a:r>
            <a:r>
              <a:rPr lang="en-US" sz="1800" b="0" i="0" dirty="0" err="1">
                <a:effectLst/>
              </a:rPr>
              <a:t>Telligen</a:t>
            </a:r>
            <a:r>
              <a:rPr lang="en-US" sz="1800" b="0" i="0" dirty="0">
                <a:effectLst/>
              </a:rPr>
              <a:t> and partner organizations (including your CHCA/CCAL) goes over the Medical Orders for Scope of Treatment (MOST) form, which consolidates and translates patient preferences for key life-sustaining treatments into medical orders. The MOST form is </a:t>
            </a:r>
            <a:r>
              <a:rPr lang="en-US" sz="1800" b="1" i="0" dirty="0">
                <a:effectLst/>
              </a:rPr>
              <a:t>always voluntary </a:t>
            </a:r>
            <a:r>
              <a:rPr lang="en-US" sz="1800" b="0" i="0" dirty="0">
                <a:effectLst/>
              </a:rPr>
              <a:t>and is </a:t>
            </a:r>
            <a:r>
              <a:rPr lang="en-US" sz="1800" b="1" i="0" dirty="0">
                <a:effectLst/>
              </a:rPr>
              <a:t>intended for patients who are at risk for a life-threatening clinical event because they have a serious life-limiting medical condition</a:t>
            </a:r>
            <a:r>
              <a:rPr lang="en-US" sz="1800" b="0" i="0" dirty="0">
                <a:effectLst/>
              </a:rPr>
              <a:t>, which may include advanced frailty.</a:t>
            </a:r>
          </a:p>
          <a:p>
            <a:pPr marL="0" indent="0" fontAlgn="base">
              <a:spcAft>
                <a:spcPts val="600"/>
              </a:spcAft>
              <a:buFont typeface="Arial" panose="020B0604020202020204" pitchFamily="34" charset="0"/>
              <a:buNone/>
            </a:pPr>
            <a:endParaRPr lang="en-US" sz="1800" b="0" i="0" dirty="0">
              <a:effectLst/>
            </a:endParaRPr>
          </a:p>
          <a:p>
            <a:pPr marL="0" indent="0" fontAlgn="base">
              <a:spcAft>
                <a:spcPts val="600"/>
              </a:spcAft>
              <a:buFont typeface="Arial" panose="020B0604020202020204" pitchFamily="34" charset="0"/>
              <a:buNone/>
            </a:pPr>
            <a:r>
              <a:rPr lang="en-US" sz="1800" b="0" i="0" dirty="0">
                <a:effectLst/>
              </a:rPr>
              <a:t>This module includes a post-training knowledge assessment to support your learning and implementation processes.</a:t>
            </a:r>
          </a:p>
          <a:p>
            <a:pPr marL="0" indent="0" fontAlgn="base">
              <a:spcAft>
                <a:spcPts val="600"/>
              </a:spcAft>
              <a:buFont typeface="Arial" panose="020B0604020202020204" pitchFamily="34" charset="0"/>
              <a:buNone/>
            </a:pPr>
            <a:r>
              <a:rPr lang="en-US" sz="1800" b="0" i="0" u="sng" dirty="0">
                <a:effectLst/>
                <a:hlinkClick r:id="rId2"/>
              </a:rPr>
              <a:t>TRAINING LINK</a:t>
            </a:r>
            <a:endParaRPr lang="en-US" sz="1800" b="0" i="0" dirty="0">
              <a:effectLst/>
            </a:endParaRPr>
          </a:p>
        </p:txBody>
      </p:sp>
      <p:sp>
        <p:nvSpPr>
          <p:cNvPr id="82" name="Freeform: Shape 81">
            <a:extLst>
              <a:ext uri="{FF2B5EF4-FFF2-40B4-BE49-F238E27FC236}">
                <a16:creationId xmlns:a16="http://schemas.microsoft.com/office/drawing/2014/main" id="{D5B4F0F5-BE58-4EC0-B650-A71A0743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3" name="Group 82">
            <a:extLst>
              <a:ext uri="{FF2B5EF4-FFF2-40B4-BE49-F238E27FC236}">
                <a16:creationId xmlns:a16="http://schemas.microsoft.com/office/drawing/2014/main" id="{E700C1F5-B637-45FE-96CC-270D263A59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84" name="Freeform: Shape 83">
              <a:extLst>
                <a:ext uri="{FF2B5EF4-FFF2-40B4-BE49-F238E27FC236}">
                  <a16:creationId xmlns:a16="http://schemas.microsoft.com/office/drawing/2014/main" id="{83DA22C9-3830-4323-9087-6D7C1E6AA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5" name="Freeform: Shape 84">
              <a:extLst>
                <a:ext uri="{FF2B5EF4-FFF2-40B4-BE49-F238E27FC236}">
                  <a16:creationId xmlns:a16="http://schemas.microsoft.com/office/drawing/2014/main" id="{A5AC4DA9-FD16-4055-8D2D-95D615C03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6" name="Freeform: Shape 85">
              <a:extLst>
                <a:ext uri="{FF2B5EF4-FFF2-40B4-BE49-F238E27FC236}">
                  <a16:creationId xmlns:a16="http://schemas.microsoft.com/office/drawing/2014/main" id="{8BA7D58E-9AB5-4B54-A635-2E86BEC7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7" name="Graphic 12">
              <a:extLst>
                <a:ext uri="{FF2B5EF4-FFF2-40B4-BE49-F238E27FC236}">
                  <a16:creationId xmlns:a16="http://schemas.microsoft.com/office/drawing/2014/main" id="{B7D72779-BBD2-4D64-B6B1-E052E227E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88" name="Graphic 15">
              <a:extLst>
                <a:ext uri="{FF2B5EF4-FFF2-40B4-BE49-F238E27FC236}">
                  <a16:creationId xmlns:a16="http://schemas.microsoft.com/office/drawing/2014/main" id="{569BD34C-BFEF-4FB1-A094-2D9E687CD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89" name="Graphic 15">
              <a:extLst>
                <a:ext uri="{FF2B5EF4-FFF2-40B4-BE49-F238E27FC236}">
                  <a16:creationId xmlns:a16="http://schemas.microsoft.com/office/drawing/2014/main" id="{DC258A66-ED52-4FA3-96CE-7932E91F5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BEC6A48C-21EF-4485-9836-044550003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Slide Number Placeholder 4">
            <a:extLst>
              <a:ext uri="{FF2B5EF4-FFF2-40B4-BE49-F238E27FC236}">
                <a16:creationId xmlns:a16="http://schemas.microsoft.com/office/drawing/2014/main" id="{F3AFEBCA-7EB7-5DCC-4CBF-2AC9901858E5}"/>
              </a:ext>
            </a:extLst>
          </p:cNvPr>
          <p:cNvSpPr>
            <a:spLocks noGrp="1"/>
          </p:cNvSpPr>
          <p:nvPr>
            <p:ph type="sldNum" sz="quarter" idx="10"/>
          </p:nvPr>
        </p:nvSpPr>
        <p:spPr>
          <a:xfrm>
            <a:off x="11655367" y="6356350"/>
            <a:ext cx="529809" cy="365125"/>
          </a:xfrm>
        </p:spPr>
        <p:txBody>
          <a:bodyPr vert="horz" lIns="91440" tIns="45720" rIns="91440" bIns="45720" rtlCol="0" anchor="ctr">
            <a:normAutofit/>
          </a:bodyPr>
          <a:lstStyle/>
          <a:p>
            <a:pPr>
              <a:spcAft>
                <a:spcPts val="600"/>
              </a:spcAft>
            </a:pPr>
            <a:fld id="{48F63A3B-78C7-47BE-AE5E-E10140E04643}" type="slidenum">
              <a:rPr lang="en-US" sz="900" smtClean="0">
                <a:latin typeface="+mn-lt"/>
              </a:rPr>
              <a:pPr>
                <a:spcAft>
                  <a:spcPts val="600"/>
                </a:spcAft>
              </a:pPr>
              <a:t>10</a:t>
            </a:fld>
            <a:endParaRPr lang="en-US" sz="900">
              <a:latin typeface="+mn-lt"/>
            </a:endParaRPr>
          </a:p>
        </p:txBody>
      </p:sp>
    </p:spTree>
    <p:extLst>
      <p:ext uri="{BB962C8B-B14F-4D97-AF65-F5344CB8AC3E}">
        <p14:creationId xmlns:p14="http://schemas.microsoft.com/office/powerpoint/2010/main" val="3424281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ADF201-25DF-5E11-DF59-CFA3F2B31500}"/>
              </a:ext>
            </a:extLst>
          </p:cNvPr>
          <p:cNvSpPr>
            <a:spLocks noGrp="1"/>
          </p:cNvSpPr>
          <p:nvPr>
            <p:ph type="title"/>
          </p:nvPr>
        </p:nvSpPr>
        <p:spPr>
          <a:xfrm>
            <a:off x="914400" y="389213"/>
            <a:ext cx="7843837" cy="806032"/>
          </a:xfrm>
        </p:spPr>
        <p:txBody>
          <a:bodyPr anchor="b">
            <a:normAutofit/>
          </a:bodyPr>
          <a:lstStyle/>
          <a:p>
            <a:r>
              <a:rPr lang="en-US" dirty="0"/>
              <a:t>Upcoming events</a:t>
            </a:r>
          </a:p>
        </p:txBody>
      </p:sp>
      <p:graphicFrame>
        <p:nvGraphicFramePr>
          <p:cNvPr id="142" name="Content Placeholder 5">
            <a:extLst>
              <a:ext uri="{FF2B5EF4-FFF2-40B4-BE49-F238E27FC236}">
                <a16:creationId xmlns:a16="http://schemas.microsoft.com/office/drawing/2014/main" id="{226A73D2-357D-FC15-8F10-4E94DC29ADCC}"/>
              </a:ext>
            </a:extLst>
          </p:cNvPr>
          <p:cNvGraphicFramePr>
            <a:graphicFrameLocks noGrp="1"/>
          </p:cNvGraphicFramePr>
          <p:nvPr>
            <p:ph idx="13"/>
            <p:extLst>
              <p:ext uri="{D42A27DB-BD31-4B8C-83A1-F6EECF244321}">
                <p14:modId xmlns:p14="http://schemas.microsoft.com/office/powerpoint/2010/main" val="2596557527"/>
              </p:ext>
            </p:extLst>
          </p:nvPr>
        </p:nvGraphicFramePr>
        <p:xfrm>
          <a:off x="914400" y="1370344"/>
          <a:ext cx="8239328" cy="4923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608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54" name="Group 53">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55" name="Freeform: Shape 54">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6" name="Freeform: Shape 55">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7" name="Freeform: Shape 56">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8"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9"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60"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3"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64"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6"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65"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66"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67"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68"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69" name="Rectangle 68">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70" name="Picture 69" descr="A close-up of a network&#10;&#10;Description automatically generated">
            <a:extLst>
              <a:ext uri="{FF2B5EF4-FFF2-40B4-BE49-F238E27FC236}">
                <a16:creationId xmlns:a16="http://schemas.microsoft.com/office/drawing/2014/main" id="{2748AB6C-F452-2279-CD4B-A561006E23C7}"/>
              </a:ext>
            </a:extLst>
          </p:cNvPr>
          <p:cNvPicPr>
            <a:picLocks noChangeAspect="1"/>
          </p:cNvPicPr>
          <p:nvPr/>
        </p:nvPicPr>
        <p:blipFill rotWithShape="1">
          <a:blip r:embed="rId2">
            <a:alphaModFix amt="40000"/>
          </a:blip>
          <a:srcRect t="12535" r="-1" b="3800"/>
          <a:stretch/>
        </p:blipFill>
        <p:spPr>
          <a:xfrm>
            <a:off x="20" y="10"/>
            <a:ext cx="12188932" cy="6857990"/>
          </a:xfrm>
          <a:prstGeom prst="rect">
            <a:avLst/>
          </a:prstGeom>
        </p:spPr>
      </p:pic>
      <p:sp>
        <p:nvSpPr>
          <p:cNvPr id="4" name="Title 3">
            <a:extLst>
              <a:ext uri="{FF2B5EF4-FFF2-40B4-BE49-F238E27FC236}">
                <a16:creationId xmlns:a16="http://schemas.microsoft.com/office/drawing/2014/main" id="{425ECC36-F59E-7217-1D73-18C7FDE3FE45}"/>
              </a:ext>
            </a:extLst>
          </p:cNvPr>
          <p:cNvSpPr>
            <a:spLocks noGrp="1"/>
          </p:cNvSpPr>
          <p:nvPr>
            <p:ph type="title"/>
          </p:nvPr>
        </p:nvSpPr>
        <p:spPr>
          <a:xfrm>
            <a:off x="1549238" y="1145080"/>
            <a:ext cx="9090476" cy="2179601"/>
          </a:xfrm>
        </p:spPr>
        <p:txBody>
          <a:bodyPr vert="horz" lIns="91440" tIns="45720" rIns="91440" bIns="45720" rtlCol="0" anchor="b">
            <a:normAutofit/>
          </a:bodyPr>
          <a:lstStyle/>
          <a:p>
            <a:pPr algn="ctr"/>
            <a:r>
              <a:rPr lang="en-US" sz="4000">
                <a:solidFill>
                  <a:srgbClr val="FFFFFF"/>
                </a:solidFill>
              </a:rPr>
              <a:t>Quick Learning…</a:t>
            </a:r>
            <a:br>
              <a:rPr lang="en-US" sz="4000">
                <a:solidFill>
                  <a:srgbClr val="FFFFFF"/>
                </a:solidFill>
              </a:rPr>
            </a:br>
            <a:r>
              <a:rPr lang="en-US" sz="4000">
                <a:solidFill>
                  <a:srgbClr val="FFFFFF"/>
                </a:solidFill>
              </a:rPr>
              <a:t>Caring for Residents with Substance Abuse Disorder</a:t>
            </a:r>
          </a:p>
        </p:txBody>
      </p:sp>
      <p:sp>
        <p:nvSpPr>
          <p:cNvPr id="5" name="Text Placeholder 4">
            <a:extLst>
              <a:ext uri="{FF2B5EF4-FFF2-40B4-BE49-F238E27FC236}">
                <a16:creationId xmlns:a16="http://schemas.microsoft.com/office/drawing/2014/main" id="{A670C039-53AB-686C-5FB4-146730DE5CB0}"/>
              </a:ext>
            </a:extLst>
          </p:cNvPr>
          <p:cNvSpPr>
            <a:spLocks noGrp="1"/>
          </p:cNvSpPr>
          <p:nvPr>
            <p:ph type="body" idx="1"/>
          </p:nvPr>
        </p:nvSpPr>
        <p:spPr>
          <a:xfrm>
            <a:off x="2999029" y="3774105"/>
            <a:ext cx="6190895" cy="1633040"/>
          </a:xfrm>
        </p:spPr>
        <p:txBody>
          <a:bodyPr vert="horz" lIns="91440" tIns="45720" rIns="91440" bIns="45720" rtlCol="0" anchor="t">
            <a:normAutofit/>
          </a:bodyPr>
          <a:lstStyle/>
          <a:p>
            <a:pPr algn="ctr"/>
            <a:r>
              <a:rPr lang="en-US">
                <a:solidFill>
                  <a:srgbClr val="FFFFFF"/>
                </a:solidFill>
              </a:rPr>
              <a:t>Regulatory reminders</a:t>
            </a:r>
          </a:p>
        </p:txBody>
      </p:sp>
      <p:sp>
        <p:nvSpPr>
          <p:cNvPr id="71" name="Freeform: Shape 70">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491506" y="-615180"/>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8356" y="3533292"/>
            <a:ext cx="972241" cy="45718"/>
            <a:chOff x="4886325" y="3371754"/>
            <a:chExt cx="2418492" cy="113728"/>
          </a:xfrm>
          <a:solidFill>
            <a:schemeClr val="accent1"/>
          </a:solidFill>
        </p:grpSpPr>
        <p:sp>
          <p:nvSpPr>
            <p:cNvPr id="73"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8"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74"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75"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76"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77"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dirty="0"/>
              </a:p>
            </p:txBody>
          </p:sp>
        </p:grpSp>
      </p:grpSp>
      <p:sp>
        <p:nvSpPr>
          <p:cNvPr id="44" name="Freeform: Shape 43">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516668"/>
            <a:ext cx="4187283"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6" name="Group 45">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969850"/>
            <a:ext cx="886141" cy="802496"/>
            <a:chOff x="10948005" y="3272152"/>
            <a:chExt cx="868640" cy="786648"/>
          </a:xfrm>
          <a:solidFill>
            <a:schemeClr val="accent1"/>
          </a:solidFill>
        </p:grpSpPr>
        <p:sp>
          <p:nvSpPr>
            <p:cNvPr id="47" name="Freeform: Shape 46">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Freeform: Shape 47">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Freeform: Shape 48">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0"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1"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2"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5818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55" name="Group 54">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56" name="Freeform: Shape 55">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7" name="Freeform: Shape 56">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8" name="Freeform: Shape 57">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9"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60"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61"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Freeform: Shape 62">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4"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2310569"/>
            <a:ext cx="972241" cy="45718"/>
            <a:chOff x="4886325" y="3371754"/>
            <a:chExt cx="2418492" cy="113728"/>
          </a:xfrm>
          <a:solidFill>
            <a:schemeClr val="accent1"/>
          </a:solidFill>
        </p:grpSpPr>
        <p:sp>
          <p:nvSpPr>
            <p:cNvPr id="65" name="Graphic 78">
              <a:extLst>
                <a:ext uri="{FF2B5EF4-FFF2-40B4-BE49-F238E27FC236}">
                  <a16:creationId xmlns:a16="http://schemas.microsoft.com/office/drawing/2014/main" id="{41DF3078-C636-4776-A616-D5BF3BC28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5" name="Graphic 78">
              <a:extLst>
                <a:ext uri="{FF2B5EF4-FFF2-40B4-BE49-F238E27FC236}">
                  <a16:creationId xmlns:a16="http://schemas.microsoft.com/office/drawing/2014/main" id="{0D1A27FA-1310-4BC3-A071-1566746B2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66" name="Graphic 78">
                <a:extLst>
                  <a:ext uri="{FF2B5EF4-FFF2-40B4-BE49-F238E27FC236}">
                    <a16:creationId xmlns:a16="http://schemas.microsoft.com/office/drawing/2014/main" id="{99ACB9EB-84FE-4B33-9EF9-4EC7DAC2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67" name="Graphic 78">
                <a:extLst>
                  <a:ext uri="{FF2B5EF4-FFF2-40B4-BE49-F238E27FC236}">
                    <a16:creationId xmlns:a16="http://schemas.microsoft.com/office/drawing/2014/main" id="{826E5EFB-0EF9-4DB8-99CB-5DD72009D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68" name="Graphic 78">
                <a:extLst>
                  <a:ext uri="{FF2B5EF4-FFF2-40B4-BE49-F238E27FC236}">
                    <a16:creationId xmlns:a16="http://schemas.microsoft.com/office/drawing/2014/main" id="{86238E12-0689-4123-8B2E-E1CCFCC4C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69" name="Graphic 78">
                <a:extLst>
                  <a:ext uri="{FF2B5EF4-FFF2-40B4-BE49-F238E27FC236}">
                    <a16:creationId xmlns:a16="http://schemas.microsoft.com/office/drawing/2014/main" id="{8538CF67-A00E-4955-A447-001BE02E7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70" name="Rectangle 69">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98"/>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8A233B30-2935-4181-6C93-A5033BDC0613}"/>
              </a:ext>
            </a:extLst>
          </p:cNvPr>
          <p:cNvSpPr>
            <a:spLocks noGrp="1"/>
          </p:cNvSpPr>
          <p:nvPr>
            <p:ph type="title"/>
          </p:nvPr>
        </p:nvSpPr>
        <p:spPr>
          <a:xfrm>
            <a:off x="525462" y="492565"/>
            <a:ext cx="10077196" cy="821794"/>
          </a:xfrm>
        </p:spPr>
        <p:txBody>
          <a:bodyPr vert="horz" lIns="91440" tIns="45720" rIns="91440" bIns="45720" rtlCol="0" anchor="b">
            <a:normAutofit/>
          </a:bodyPr>
          <a:lstStyle/>
          <a:p>
            <a:pPr>
              <a:lnSpc>
                <a:spcPct val="90000"/>
              </a:lnSpc>
            </a:pPr>
            <a:r>
              <a:rPr lang="en-US" sz="3100" dirty="0"/>
              <a:t>Caring for Residents with Substance Abuse Issues</a:t>
            </a:r>
          </a:p>
        </p:txBody>
      </p:sp>
      <p:grpSp>
        <p:nvGrpSpPr>
          <p:cNvPr id="71" name="Graphic 78">
            <a:extLst>
              <a:ext uri="{FF2B5EF4-FFF2-40B4-BE49-F238E27FC236}">
                <a16:creationId xmlns:a16="http://schemas.microsoft.com/office/drawing/2014/main" id="{BC3D4A83-1EFA-4B2C-B330-849E358950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1708814"/>
            <a:ext cx="972241" cy="45718"/>
            <a:chOff x="4886325" y="3371754"/>
            <a:chExt cx="2418492" cy="113728"/>
          </a:xfrm>
          <a:solidFill>
            <a:schemeClr val="accent1"/>
          </a:solidFill>
        </p:grpSpPr>
        <p:sp>
          <p:nvSpPr>
            <p:cNvPr id="34" name="Graphic 78">
              <a:extLst>
                <a:ext uri="{FF2B5EF4-FFF2-40B4-BE49-F238E27FC236}">
                  <a16:creationId xmlns:a16="http://schemas.microsoft.com/office/drawing/2014/main" id="{3508E11F-ACA4-405C-A9FA-2577500EA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72" name="Graphic 78">
              <a:extLst>
                <a:ext uri="{FF2B5EF4-FFF2-40B4-BE49-F238E27FC236}">
                  <a16:creationId xmlns:a16="http://schemas.microsoft.com/office/drawing/2014/main" id="{82B1CDA4-B2EA-4968-8276-0552D6D7446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73" name="Graphic 78">
                <a:extLst>
                  <a:ext uri="{FF2B5EF4-FFF2-40B4-BE49-F238E27FC236}">
                    <a16:creationId xmlns:a16="http://schemas.microsoft.com/office/drawing/2014/main" id="{F4337472-CDEB-4AFE-BBB9-5A11CA470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7" name="Graphic 78">
                <a:extLst>
                  <a:ext uri="{FF2B5EF4-FFF2-40B4-BE49-F238E27FC236}">
                    <a16:creationId xmlns:a16="http://schemas.microsoft.com/office/drawing/2014/main" id="{6CD67A6D-EAE7-4891-ACC9-4AC0CCF44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74" name="Graphic 78">
                <a:extLst>
                  <a:ext uri="{FF2B5EF4-FFF2-40B4-BE49-F238E27FC236}">
                    <a16:creationId xmlns:a16="http://schemas.microsoft.com/office/drawing/2014/main" id="{F1769489-D4BC-4B3B-9E23-87FCFDAB4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75" name="Graphic 78">
                <a:extLst>
                  <a:ext uri="{FF2B5EF4-FFF2-40B4-BE49-F238E27FC236}">
                    <a16:creationId xmlns:a16="http://schemas.microsoft.com/office/drawing/2014/main" id="{13E13021-8923-4A4D-84FA-DA886E2924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76" name="Freeform: Shape 75">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84683" y="5165905"/>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id="{36E736CE-6A57-802F-15A6-9BCA55252B54}"/>
              </a:ext>
            </a:extLst>
          </p:cNvPr>
          <p:cNvGraphicFramePr>
            <a:graphicFrameLocks noGrp="1"/>
          </p:cNvGraphicFramePr>
          <p:nvPr>
            <p:ph idx="1"/>
            <p:extLst>
              <p:ext uri="{D42A27DB-BD31-4B8C-83A1-F6EECF244321}">
                <p14:modId xmlns:p14="http://schemas.microsoft.com/office/powerpoint/2010/main" val="3998420563"/>
              </p:ext>
            </p:extLst>
          </p:nvPr>
        </p:nvGraphicFramePr>
        <p:xfrm>
          <a:off x="525462" y="1804163"/>
          <a:ext cx="11004385" cy="4407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6695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ACA1-A4C7-9A64-BCB6-8709FFD1523E}"/>
              </a:ext>
            </a:extLst>
          </p:cNvPr>
          <p:cNvSpPr>
            <a:spLocks noGrp="1"/>
          </p:cNvSpPr>
          <p:nvPr>
            <p:ph type="title"/>
          </p:nvPr>
        </p:nvSpPr>
        <p:spPr/>
        <p:txBody>
          <a:bodyPr/>
          <a:lstStyle/>
          <a:p>
            <a:r>
              <a:rPr lang="en-US" dirty="0"/>
              <a:t>Common </a:t>
            </a:r>
            <a:br>
              <a:rPr lang="en-US" dirty="0"/>
            </a:br>
            <a:r>
              <a:rPr lang="en-US" dirty="0"/>
              <a:t>Mis-steps</a:t>
            </a:r>
          </a:p>
        </p:txBody>
      </p:sp>
      <p:graphicFrame>
        <p:nvGraphicFramePr>
          <p:cNvPr id="6" name="Content Placeholder 2">
            <a:extLst>
              <a:ext uri="{FF2B5EF4-FFF2-40B4-BE49-F238E27FC236}">
                <a16:creationId xmlns:a16="http://schemas.microsoft.com/office/drawing/2014/main" id="{247FD516-7A3F-FB87-2935-79C2EA47A9C6}"/>
              </a:ext>
            </a:extLst>
          </p:cNvPr>
          <p:cNvGraphicFramePr>
            <a:graphicFrameLocks noGrp="1"/>
          </p:cNvGraphicFramePr>
          <p:nvPr>
            <p:ph idx="1"/>
            <p:extLst>
              <p:ext uri="{D42A27DB-BD31-4B8C-83A1-F6EECF244321}">
                <p14:modId xmlns:p14="http://schemas.microsoft.com/office/powerpoint/2010/main" val="3883445410"/>
              </p:ext>
            </p:extLst>
          </p:nvPr>
        </p:nvGraphicFramePr>
        <p:xfrm>
          <a:off x="4990289" y="379379"/>
          <a:ext cx="6138153" cy="6128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3FB97BAA-7C4F-8A17-7FF2-448F3F67021A}"/>
              </a:ext>
            </a:extLst>
          </p:cNvPr>
          <p:cNvSpPr>
            <a:spLocks noGrp="1"/>
          </p:cNvSpPr>
          <p:nvPr>
            <p:ph type="body" sz="half" idx="2"/>
          </p:nvPr>
        </p:nvSpPr>
        <p:spPr/>
        <p:txBody>
          <a:bodyPr>
            <a:normAutofit lnSpcReduction="10000"/>
          </a:bodyPr>
          <a:lstStyle/>
          <a:p>
            <a:r>
              <a:rPr lang="en-US" dirty="0"/>
              <a:t>The resident is making choices. </a:t>
            </a:r>
            <a:r>
              <a:rPr lang="en-US" b="1" dirty="0">
                <a:solidFill>
                  <a:schemeClr val="accent3"/>
                </a:solidFill>
              </a:rPr>
              <a:t>You must collaborate with the resident </a:t>
            </a:r>
            <a:r>
              <a:rPr lang="en-US" dirty="0"/>
              <a:t>to define their care plan approach.</a:t>
            </a:r>
          </a:p>
          <a:p>
            <a:r>
              <a:rPr lang="en-US" dirty="0"/>
              <a:t>Educate on risks/benefits and provide choices within parameters the facility can manage.</a:t>
            </a:r>
          </a:p>
        </p:txBody>
      </p:sp>
    </p:spTree>
    <p:extLst>
      <p:ext uri="{BB962C8B-B14F-4D97-AF65-F5344CB8AC3E}">
        <p14:creationId xmlns:p14="http://schemas.microsoft.com/office/powerpoint/2010/main" val="273140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AE630-1BD8-547F-5C83-D84286038DB2}"/>
              </a:ext>
            </a:extLst>
          </p:cNvPr>
          <p:cNvSpPr>
            <a:spLocks noGrp="1"/>
          </p:cNvSpPr>
          <p:nvPr>
            <p:ph type="title"/>
          </p:nvPr>
        </p:nvSpPr>
        <p:spPr/>
        <p:txBody>
          <a:bodyPr/>
          <a:lstStyle/>
          <a:p>
            <a:r>
              <a:rPr lang="en-US" dirty="0"/>
              <a:t>Identify who is at risk of overdose</a:t>
            </a:r>
          </a:p>
        </p:txBody>
      </p:sp>
      <p:graphicFrame>
        <p:nvGraphicFramePr>
          <p:cNvPr id="8" name="Content Placeholder 2">
            <a:extLst>
              <a:ext uri="{FF2B5EF4-FFF2-40B4-BE49-F238E27FC236}">
                <a16:creationId xmlns:a16="http://schemas.microsoft.com/office/drawing/2014/main" id="{824BF28F-3F99-C459-CE78-7F35E5054BD7}"/>
              </a:ext>
            </a:extLst>
          </p:cNvPr>
          <p:cNvGraphicFramePr>
            <a:graphicFrameLocks noGrp="1"/>
          </p:cNvGraphicFramePr>
          <p:nvPr>
            <p:ph idx="1"/>
            <p:extLst>
              <p:ext uri="{D42A27DB-BD31-4B8C-83A1-F6EECF244321}">
                <p14:modId xmlns:p14="http://schemas.microsoft.com/office/powerpoint/2010/main" val="2980515909"/>
              </p:ext>
            </p:extLst>
          </p:nvPr>
        </p:nvGraphicFramePr>
        <p:xfrm>
          <a:off x="4845738" y="701040"/>
          <a:ext cx="6949440" cy="5455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6159BDCA-CE42-E4E9-9FE0-158994683580}"/>
              </a:ext>
            </a:extLst>
          </p:cNvPr>
          <p:cNvSpPr>
            <a:spLocks noGrp="1"/>
          </p:cNvSpPr>
          <p:nvPr>
            <p:ph type="body" sz="half" idx="2"/>
          </p:nvPr>
        </p:nvSpPr>
        <p:spPr>
          <a:xfrm>
            <a:off x="530352" y="3428999"/>
            <a:ext cx="4070831" cy="2727959"/>
          </a:xfrm>
          <a:solidFill>
            <a:schemeClr val="accent4">
              <a:lumMod val="40000"/>
              <a:lumOff val="60000"/>
            </a:schemeClr>
          </a:solidFill>
        </p:spPr>
        <p:txBody>
          <a:bodyPr>
            <a:normAutofit fontScale="92500" lnSpcReduction="20000"/>
          </a:bodyPr>
          <a:lstStyle/>
          <a:p>
            <a:pPr marL="285750" indent="-285750">
              <a:buFont typeface="Wingdings" panose="05000000000000000000" pitchFamily="2" charset="2"/>
              <a:buChar char="ü"/>
            </a:pPr>
            <a:r>
              <a:rPr lang="en-US" b="1" dirty="0"/>
              <a:t>Develop a process</a:t>
            </a:r>
          </a:p>
          <a:p>
            <a:pPr marL="285750" indent="-285750">
              <a:buFont typeface="Wingdings" panose="05000000000000000000" pitchFamily="2" charset="2"/>
              <a:buChar char="ü"/>
            </a:pPr>
            <a:r>
              <a:rPr lang="en-US" b="1" dirty="0"/>
              <a:t>Run it through QAPI</a:t>
            </a:r>
          </a:p>
          <a:p>
            <a:pPr marL="285750" indent="-285750">
              <a:buFont typeface="Wingdings" panose="05000000000000000000" pitchFamily="2" charset="2"/>
              <a:buChar char="ü"/>
            </a:pPr>
            <a:r>
              <a:rPr lang="en-US" b="1" dirty="0"/>
              <a:t>Train staff</a:t>
            </a:r>
          </a:p>
          <a:p>
            <a:pPr marL="285750" indent="-285750">
              <a:buFont typeface="Wingdings" panose="05000000000000000000" pitchFamily="2" charset="2"/>
              <a:buChar char="ü"/>
            </a:pPr>
            <a:r>
              <a:rPr lang="en-US" b="1" dirty="0"/>
              <a:t>Audit your population</a:t>
            </a:r>
          </a:p>
          <a:p>
            <a:pPr marL="285750" indent="-285750">
              <a:buFont typeface="Wingdings" panose="05000000000000000000" pitchFamily="2" charset="2"/>
              <a:buChar char="ü"/>
            </a:pPr>
            <a:r>
              <a:rPr lang="en-US" b="1" dirty="0"/>
              <a:t>Care Plan</a:t>
            </a:r>
          </a:p>
          <a:p>
            <a:pPr marL="285750" indent="-285750">
              <a:buFont typeface="Wingdings" panose="05000000000000000000" pitchFamily="2" charset="2"/>
              <a:buChar char="ü"/>
            </a:pPr>
            <a:r>
              <a:rPr lang="en-US" b="1" dirty="0"/>
              <a:t>Update your Facility Assessment</a:t>
            </a:r>
          </a:p>
        </p:txBody>
      </p:sp>
    </p:spTree>
    <p:extLst>
      <p:ext uri="{BB962C8B-B14F-4D97-AF65-F5344CB8AC3E}">
        <p14:creationId xmlns:p14="http://schemas.microsoft.com/office/powerpoint/2010/main" val="4095321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33E9A052-AB64-8D8A-B8E4-2B7F4490B05B}"/>
              </a:ext>
            </a:extLst>
          </p:cNvPr>
          <p:cNvSpPr>
            <a:spLocks noGrp="1"/>
          </p:cNvSpPr>
          <p:nvPr>
            <p:ph type="title"/>
          </p:nvPr>
        </p:nvSpPr>
        <p:spPr>
          <a:xfrm>
            <a:off x="530352" y="638176"/>
            <a:ext cx="4266544" cy="2861770"/>
          </a:xfrm>
        </p:spPr>
        <p:txBody>
          <a:bodyPr anchor="b">
            <a:normAutofit/>
          </a:bodyPr>
          <a:lstStyle/>
          <a:p>
            <a:r>
              <a:rPr lang="en-US"/>
              <a:t>Narcan Administration</a:t>
            </a:r>
          </a:p>
        </p:txBody>
      </p:sp>
      <p:grpSp>
        <p:nvGrpSpPr>
          <p:cNvPr id="21" name="Graphic 78">
            <a:extLst>
              <a:ext uri="{FF2B5EF4-FFF2-40B4-BE49-F238E27FC236}">
                <a16:creationId xmlns:a16="http://schemas.microsoft.com/office/drawing/2014/main" id="{91868ACA-CC8C-4FA4-8E32-6DB1C7DA9E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695859"/>
            <a:ext cx="972241" cy="45718"/>
            <a:chOff x="4886325" y="3371754"/>
            <a:chExt cx="2418492" cy="113728"/>
          </a:xfrm>
          <a:solidFill>
            <a:schemeClr val="accent1"/>
          </a:solidFill>
        </p:grpSpPr>
        <p:sp>
          <p:nvSpPr>
            <p:cNvPr id="22" name="Graphic 78">
              <a:extLst>
                <a:ext uri="{FF2B5EF4-FFF2-40B4-BE49-F238E27FC236}">
                  <a16:creationId xmlns:a16="http://schemas.microsoft.com/office/drawing/2014/main" id="{7C343158-D3CD-4482-AAA0-375D2E6667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4" name="Graphic 78">
              <a:extLst>
                <a:ext uri="{FF2B5EF4-FFF2-40B4-BE49-F238E27FC236}">
                  <a16:creationId xmlns:a16="http://schemas.microsoft.com/office/drawing/2014/main" id="{12BFE3E3-92EC-47DC-8E6A-6E77132C2D8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3" name="Graphic 78">
                <a:extLst>
                  <a:ext uri="{FF2B5EF4-FFF2-40B4-BE49-F238E27FC236}">
                    <a16:creationId xmlns:a16="http://schemas.microsoft.com/office/drawing/2014/main" id="{1F0F2188-9504-4EAD-A8A2-B1779FB86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4" name="Graphic 78">
                <a:extLst>
                  <a:ext uri="{FF2B5EF4-FFF2-40B4-BE49-F238E27FC236}">
                    <a16:creationId xmlns:a16="http://schemas.microsoft.com/office/drawing/2014/main" id="{14602C7D-08A5-44A5-B005-E79603849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5" name="Graphic 78">
                <a:extLst>
                  <a:ext uri="{FF2B5EF4-FFF2-40B4-BE49-F238E27FC236}">
                    <a16:creationId xmlns:a16="http://schemas.microsoft.com/office/drawing/2014/main" id="{099F2E62-E605-487B-AC3C-11052444D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02A21D38-C00D-4E35-8B0F-3E63C4B37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graphicFrame>
        <p:nvGraphicFramePr>
          <p:cNvPr id="5" name="Content Placeholder 2">
            <a:extLst>
              <a:ext uri="{FF2B5EF4-FFF2-40B4-BE49-F238E27FC236}">
                <a16:creationId xmlns:a16="http://schemas.microsoft.com/office/drawing/2014/main" id="{761C3724-70FA-CA68-9846-786C8BA9912C}"/>
              </a:ext>
            </a:extLst>
          </p:cNvPr>
          <p:cNvGraphicFramePr>
            <a:graphicFrameLocks noGrp="1"/>
          </p:cNvGraphicFramePr>
          <p:nvPr>
            <p:ph idx="1"/>
            <p:extLst>
              <p:ext uri="{D42A27DB-BD31-4B8C-83A1-F6EECF244321}">
                <p14:modId xmlns:p14="http://schemas.microsoft.com/office/powerpoint/2010/main" val="4048400609"/>
              </p:ext>
            </p:extLst>
          </p:nvPr>
        </p:nvGraphicFramePr>
        <p:xfrm>
          <a:off x="5402620" y="497732"/>
          <a:ext cx="6151831" cy="5707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a:extLst>
              <a:ext uri="{FF2B5EF4-FFF2-40B4-BE49-F238E27FC236}">
                <a16:creationId xmlns:a16="http://schemas.microsoft.com/office/drawing/2014/main" id="{4184E4B8-16F2-D4EA-F3D4-95D781EC600E}"/>
              </a:ext>
            </a:extLst>
          </p:cNvPr>
          <p:cNvSpPr txBox="1"/>
          <p:nvPr/>
        </p:nvSpPr>
        <p:spPr>
          <a:xfrm>
            <a:off x="775010" y="5384180"/>
            <a:ext cx="37375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8"/>
              </a:rPr>
              <a:t>Training Video:  Opioid Withdrawal and Stigma (STAT)</a:t>
            </a:r>
            <a:r>
              <a:rPr lang="en-US" dirty="0"/>
              <a:t> </a:t>
            </a:r>
            <a:endParaRPr lang="en-US"/>
          </a:p>
        </p:txBody>
      </p:sp>
    </p:spTree>
    <p:extLst>
      <p:ext uri="{BB962C8B-B14F-4D97-AF65-F5344CB8AC3E}">
        <p14:creationId xmlns:p14="http://schemas.microsoft.com/office/powerpoint/2010/main" val="109463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B4D7EC4E-4B29-64B5-7E83-BB15D0559D97}"/>
              </a:ext>
            </a:extLst>
          </p:cNvPr>
          <p:cNvSpPr>
            <a:spLocks noGrp="1"/>
          </p:cNvSpPr>
          <p:nvPr>
            <p:ph type="title"/>
          </p:nvPr>
        </p:nvSpPr>
        <p:spPr>
          <a:xfrm>
            <a:off x="525717" y="787068"/>
            <a:ext cx="10077557" cy="1325563"/>
          </a:xfrm>
        </p:spPr>
        <p:txBody>
          <a:bodyPr>
            <a:normAutofit/>
          </a:bodyPr>
          <a:lstStyle/>
          <a:p>
            <a:r>
              <a:rPr lang="en-US"/>
              <a:t>How do you train staff to recognize signs, symptoms, and triggers of substance abuse?</a:t>
            </a:r>
          </a:p>
        </p:txBody>
      </p:sp>
      <p:grpSp>
        <p:nvGrpSpPr>
          <p:cNvPr id="12" name="Graphic 78">
            <a:extLst>
              <a:ext uri="{FF2B5EF4-FFF2-40B4-BE49-F238E27FC236}">
                <a16:creationId xmlns:a16="http://schemas.microsoft.com/office/drawing/2014/main" id="{6F3B5563-53C7-4E0A-A4B8-8E56453344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2345718"/>
            <a:ext cx="972241" cy="45718"/>
            <a:chOff x="4886325" y="3371754"/>
            <a:chExt cx="2418492" cy="113728"/>
          </a:xfrm>
          <a:solidFill>
            <a:schemeClr val="accent1"/>
          </a:solidFill>
        </p:grpSpPr>
        <p:sp>
          <p:nvSpPr>
            <p:cNvPr id="7" name="Graphic 78">
              <a:extLst>
                <a:ext uri="{FF2B5EF4-FFF2-40B4-BE49-F238E27FC236}">
                  <a16:creationId xmlns:a16="http://schemas.microsoft.com/office/drawing/2014/main" id="{5AEE0831-46B4-4175-A401-3A45C102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4" name="Graphic 78">
              <a:extLst>
                <a:ext uri="{FF2B5EF4-FFF2-40B4-BE49-F238E27FC236}">
                  <a16:creationId xmlns:a16="http://schemas.microsoft.com/office/drawing/2014/main" id="{50567FC2-2663-468F-9E89-F892CE10AB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8" name="Graphic 78">
                <a:extLst>
                  <a:ext uri="{FF2B5EF4-FFF2-40B4-BE49-F238E27FC236}">
                    <a16:creationId xmlns:a16="http://schemas.microsoft.com/office/drawing/2014/main" id="{A883C52D-FF48-4648-A100-1071F9D2A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6" name="Graphic 78">
                <a:extLst>
                  <a:ext uri="{FF2B5EF4-FFF2-40B4-BE49-F238E27FC236}">
                    <a16:creationId xmlns:a16="http://schemas.microsoft.com/office/drawing/2014/main" id="{2108A8EE-E2B6-43BD-9450-5B9BA40D3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9" name="Graphic 78">
                <a:extLst>
                  <a:ext uri="{FF2B5EF4-FFF2-40B4-BE49-F238E27FC236}">
                    <a16:creationId xmlns:a16="http://schemas.microsoft.com/office/drawing/2014/main" id="{53E919D7-A706-457C-9587-462A51DBC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6EF58933-D82C-4F29-8757-AD3DD1AB9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graphicFrame>
        <p:nvGraphicFramePr>
          <p:cNvPr id="5" name="Content Placeholder 2">
            <a:extLst>
              <a:ext uri="{FF2B5EF4-FFF2-40B4-BE49-F238E27FC236}">
                <a16:creationId xmlns:a16="http://schemas.microsoft.com/office/drawing/2014/main" id="{05832BCD-F145-B8F1-46F6-2B0E9ADF9F82}"/>
              </a:ext>
            </a:extLst>
          </p:cNvPr>
          <p:cNvGraphicFramePr>
            <a:graphicFrameLocks/>
          </p:cNvGraphicFramePr>
          <p:nvPr>
            <p:extLst>
              <p:ext uri="{D42A27DB-BD31-4B8C-83A1-F6EECF244321}">
                <p14:modId xmlns:p14="http://schemas.microsoft.com/office/powerpoint/2010/main" val="1527983157"/>
              </p:ext>
            </p:extLst>
          </p:nvPr>
        </p:nvGraphicFramePr>
        <p:xfrm>
          <a:off x="1857269" y="2522538"/>
          <a:ext cx="7413837" cy="3042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hlinkClick r:id="rId8"/>
            <a:extLst>
              <a:ext uri="{FF2B5EF4-FFF2-40B4-BE49-F238E27FC236}">
                <a16:creationId xmlns:a16="http://schemas.microsoft.com/office/drawing/2014/main" id="{465032E5-3419-0284-DC35-5DCF86330459}"/>
              </a:ext>
            </a:extLst>
          </p:cNvPr>
          <p:cNvSpPr txBox="1"/>
          <p:nvPr/>
        </p:nvSpPr>
        <p:spPr>
          <a:xfrm>
            <a:off x="2469651" y="5736467"/>
            <a:ext cx="5971841" cy="338875"/>
          </a:xfrm>
          <a:prstGeom prst="rect">
            <a:avLst/>
          </a:prstGeom>
          <a:solidFill>
            <a:schemeClr val="accent4">
              <a:lumMod val="40000"/>
              <a:lumOff val="60000"/>
            </a:schemeClr>
          </a:solidFill>
          <a:effectLst>
            <a:glow rad="63500">
              <a:schemeClr val="accent2">
                <a:satMod val="175000"/>
                <a:alpha val="40000"/>
              </a:schemeClr>
            </a:glow>
          </a:effectLst>
        </p:spPr>
        <p:txBody>
          <a:bodyPr wrap="square" rtlCol="0" anchor="ctr">
            <a:spAutoFit/>
          </a:bodyPr>
          <a:lstStyle/>
          <a:p>
            <a:pPr algn="ctr" defTabSz="813816">
              <a:spcAft>
                <a:spcPts val="600"/>
              </a:spcAft>
            </a:pPr>
            <a:r>
              <a:rPr lang="en-US" sz="1602" kern="1200">
                <a:solidFill>
                  <a:srgbClr val="960000"/>
                </a:solidFill>
                <a:latin typeface="+mn-lt"/>
                <a:ea typeface="+mn-ea"/>
                <a:cs typeface="+mn-cs"/>
              </a:rPr>
              <a:t>Mayo Clinic Overview of signs of intoxication by substance</a:t>
            </a:r>
            <a:endParaRPr lang="en-US">
              <a:solidFill>
                <a:srgbClr val="C00000"/>
              </a:solidFill>
            </a:endParaRPr>
          </a:p>
        </p:txBody>
      </p:sp>
    </p:spTree>
    <p:extLst>
      <p:ext uri="{BB962C8B-B14F-4D97-AF65-F5344CB8AC3E}">
        <p14:creationId xmlns:p14="http://schemas.microsoft.com/office/powerpoint/2010/main" val="2010783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 name="Group 10">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2" name="Freeform: Shape 11">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3" name="Freeform: Shape 12">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Freeform: Shape 19">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23" name="Graphic 78">
              <a:extLst>
                <a:ext uri="{FF2B5EF4-FFF2-40B4-BE49-F238E27FC236}">
                  <a16:creationId xmlns:a16="http://schemas.microsoft.com/office/drawing/2014/main" id="{5E279D86-4533-45F1-B0AA-D237399A5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4" name="Graphic 78">
              <a:extLst>
                <a:ext uri="{FF2B5EF4-FFF2-40B4-BE49-F238E27FC236}">
                  <a16:creationId xmlns:a16="http://schemas.microsoft.com/office/drawing/2014/main" id="{764FD722-CB31-4326-ADD8-CBA52FD1FF5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5" name="Graphic 78">
                <a:extLst>
                  <a:ext uri="{FF2B5EF4-FFF2-40B4-BE49-F238E27FC236}">
                    <a16:creationId xmlns:a16="http://schemas.microsoft.com/office/drawing/2014/main" id="{24E4BCEC-8B0A-444E-8509-1B3BB0449E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9DB36622-1DC7-4B17-8984-588BA8999F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51B97AF0-1974-42B9-B5FC-A332C52E82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95A298AD-BE5D-4BE1-8CDF-DBFB42D63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0" name="Rectangle 29">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5" name="Picture 4" descr="Rolls of Newspaper">
            <a:extLst>
              <a:ext uri="{FF2B5EF4-FFF2-40B4-BE49-F238E27FC236}">
                <a16:creationId xmlns:a16="http://schemas.microsoft.com/office/drawing/2014/main" id="{7B1FB445-E723-A7DE-B3BD-B7160BB000C2}"/>
              </a:ext>
            </a:extLst>
          </p:cNvPr>
          <p:cNvPicPr>
            <a:picLocks noChangeAspect="1"/>
          </p:cNvPicPr>
          <p:nvPr/>
        </p:nvPicPr>
        <p:blipFill rotWithShape="1">
          <a:blip r:embed="rId2">
            <a:alphaModFix amt="40000"/>
          </a:blip>
          <a:srcRect t="305" r="6" b="15284"/>
          <a:stretch/>
        </p:blipFill>
        <p:spPr>
          <a:xfrm>
            <a:off x="20" y="10"/>
            <a:ext cx="12188932" cy="6857990"/>
          </a:xfrm>
          <a:prstGeom prst="rect">
            <a:avLst/>
          </a:prstGeom>
        </p:spPr>
      </p:pic>
      <p:sp>
        <p:nvSpPr>
          <p:cNvPr id="2" name="Title 1">
            <a:extLst>
              <a:ext uri="{FF2B5EF4-FFF2-40B4-BE49-F238E27FC236}">
                <a16:creationId xmlns:a16="http://schemas.microsoft.com/office/drawing/2014/main" id="{509B51A4-A91B-A7BE-AEB3-4EA15726E801}"/>
              </a:ext>
            </a:extLst>
          </p:cNvPr>
          <p:cNvSpPr>
            <a:spLocks noGrp="1"/>
          </p:cNvSpPr>
          <p:nvPr>
            <p:ph type="title"/>
          </p:nvPr>
        </p:nvSpPr>
        <p:spPr>
          <a:xfrm>
            <a:off x="1549238" y="1145080"/>
            <a:ext cx="9090476" cy="2179601"/>
          </a:xfrm>
        </p:spPr>
        <p:txBody>
          <a:bodyPr vert="horz" lIns="91440" tIns="45720" rIns="91440" bIns="45720" rtlCol="0" anchor="b">
            <a:normAutofit/>
          </a:bodyPr>
          <a:lstStyle/>
          <a:p>
            <a:pPr algn="ctr"/>
            <a:r>
              <a:rPr lang="en-US" sz="4000">
                <a:solidFill>
                  <a:srgbClr val="FFFFFF"/>
                </a:solidFill>
              </a:rPr>
              <a:t>Other news</a:t>
            </a:r>
          </a:p>
        </p:txBody>
      </p:sp>
      <p:sp>
        <p:nvSpPr>
          <p:cNvPr id="3" name="Text Placeholder 2">
            <a:extLst>
              <a:ext uri="{FF2B5EF4-FFF2-40B4-BE49-F238E27FC236}">
                <a16:creationId xmlns:a16="http://schemas.microsoft.com/office/drawing/2014/main" id="{F130B13F-DD92-2AC3-6F38-75C276F7C16E}"/>
              </a:ext>
            </a:extLst>
          </p:cNvPr>
          <p:cNvSpPr>
            <a:spLocks noGrp="1"/>
          </p:cNvSpPr>
          <p:nvPr>
            <p:ph type="body" idx="1"/>
          </p:nvPr>
        </p:nvSpPr>
        <p:spPr>
          <a:xfrm>
            <a:off x="2999029" y="3774105"/>
            <a:ext cx="6190895" cy="1633040"/>
          </a:xfrm>
        </p:spPr>
        <p:txBody>
          <a:bodyPr vert="horz" lIns="91440" tIns="45720" rIns="91440" bIns="45720" rtlCol="0" anchor="t">
            <a:normAutofit/>
          </a:bodyPr>
          <a:lstStyle/>
          <a:p>
            <a:pPr algn="ctr"/>
            <a:endParaRPr lang="en-US">
              <a:solidFill>
                <a:srgbClr val="FFFFFF"/>
              </a:solidFill>
            </a:endParaRPr>
          </a:p>
        </p:txBody>
      </p:sp>
      <p:sp>
        <p:nvSpPr>
          <p:cNvPr id="32" name="Freeform: Shape 31">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491506" y="-615180"/>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8356" y="3533292"/>
            <a:ext cx="972241" cy="45718"/>
            <a:chOff x="4886325" y="3371754"/>
            <a:chExt cx="2418492" cy="113728"/>
          </a:xfrm>
          <a:solidFill>
            <a:schemeClr val="accent1"/>
          </a:solidFill>
        </p:grpSpPr>
        <p:sp>
          <p:nvSpPr>
            <p:cNvPr id="35"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6"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7"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8"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dirty="0"/>
              </a:p>
            </p:txBody>
          </p:sp>
        </p:grpSp>
      </p:grpSp>
      <p:sp>
        <p:nvSpPr>
          <p:cNvPr id="42" name="Freeform: Shape 41">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516668"/>
            <a:ext cx="4187283"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4" name="Group 43">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969850"/>
            <a:ext cx="886141" cy="802496"/>
            <a:chOff x="10948005" y="3272152"/>
            <a:chExt cx="868640" cy="786648"/>
          </a:xfrm>
          <a:solidFill>
            <a:schemeClr val="accent1"/>
          </a:solidFill>
        </p:grpSpPr>
        <p:sp>
          <p:nvSpPr>
            <p:cNvPr id="45" name="Freeform: Shape 44">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6" name="Freeform: Shape 45">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7" name="Freeform: Shape 46">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9"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0"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91570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35959F4-53DA-47FF-BC24-1E5B75C69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3" name="Group 12">
            <a:extLst>
              <a:ext uri="{FF2B5EF4-FFF2-40B4-BE49-F238E27FC236}">
                <a16:creationId xmlns:a16="http://schemas.microsoft.com/office/drawing/2014/main" id="{A7CF83E8-F6F0-41E3-B580-7412A04DDF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4" name="Freeform: Shape 13">
              <a:extLst>
                <a:ext uri="{FF2B5EF4-FFF2-40B4-BE49-F238E27FC236}">
                  <a16:creationId xmlns:a16="http://schemas.microsoft.com/office/drawing/2014/main" id="{1A0B6DBB-705D-48D0-842C-F9DFA7684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C194A764-16E1-4D0D-9357-76F80E60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Freeform: Shape 15">
              <a:extLst>
                <a:ext uri="{FF2B5EF4-FFF2-40B4-BE49-F238E27FC236}">
                  <a16:creationId xmlns:a16="http://schemas.microsoft.com/office/drawing/2014/main" id="{115B7F3F-A40D-4F24-8536-E2420B433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7" name="Graphic 12">
              <a:extLst>
                <a:ext uri="{FF2B5EF4-FFF2-40B4-BE49-F238E27FC236}">
                  <a16:creationId xmlns:a16="http://schemas.microsoft.com/office/drawing/2014/main" id="{CEF42844-A829-4ED2-A360-63BB2A7C45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57B23B52-A1C3-44EF-BC11-9094A0DA11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Graphic 15">
              <a:extLst>
                <a:ext uri="{FF2B5EF4-FFF2-40B4-BE49-F238E27FC236}">
                  <a16:creationId xmlns:a16="http://schemas.microsoft.com/office/drawing/2014/main" id="{064E08E5-DA92-4CF2-A0BF-E34180022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A222560-E657-4CAE-B667-7BE9E224B2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Shape 21">
            <a:extLst>
              <a:ext uri="{FF2B5EF4-FFF2-40B4-BE49-F238E27FC236}">
                <a16:creationId xmlns:a16="http://schemas.microsoft.com/office/drawing/2014/main" id="{59226104-0061-4319-8237-9C001BF85D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4"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2310569"/>
            <a:ext cx="972241" cy="45718"/>
            <a:chOff x="4886325" y="3371754"/>
            <a:chExt cx="2418492" cy="113728"/>
          </a:xfrm>
          <a:solidFill>
            <a:schemeClr val="accent1"/>
          </a:solidFill>
        </p:grpSpPr>
        <p:sp>
          <p:nvSpPr>
            <p:cNvPr id="25" name="Graphic 78">
              <a:extLst>
                <a:ext uri="{FF2B5EF4-FFF2-40B4-BE49-F238E27FC236}">
                  <a16:creationId xmlns:a16="http://schemas.microsoft.com/office/drawing/2014/main" id="{41DF3078-C636-4776-A616-D5BF3BC280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6" name="Graphic 78">
              <a:extLst>
                <a:ext uri="{FF2B5EF4-FFF2-40B4-BE49-F238E27FC236}">
                  <a16:creationId xmlns:a16="http://schemas.microsoft.com/office/drawing/2014/main" id="{0D1A27FA-1310-4BC3-A071-1566746B2FB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7" name="Graphic 78">
                <a:extLst>
                  <a:ext uri="{FF2B5EF4-FFF2-40B4-BE49-F238E27FC236}">
                    <a16:creationId xmlns:a16="http://schemas.microsoft.com/office/drawing/2014/main" id="{99ACB9EB-84FE-4B33-9EF9-4EC7DAC2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8" name="Graphic 78">
                <a:extLst>
                  <a:ext uri="{FF2B5EF4-FFF2-40B4-BE49-F238E27FC236}">
                    <a16:creationId xmlns:a16="http://schemas.microsoft.com/office/drawing/2014/main" id="{826E5EFB-0EF9-4DB8-99CB-5DD72009DB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9" name="Graphic 78">
                <a:extLst>
                  <a:ext uri="{FF2B5EF4-FFF2-40B4-BE49-F238E27FC236}">
                    <a16:creationId xmlns:a16="http://schemas.microsoft.com/office/drawing/2014/main" id="{86238E12-0689-4123-8B2E-E1CCFCC4C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0" name="Graphic 78">
                <a:extLst>
                  <a:ext uri="{FF2B5EF4-FFF2-40B4-BE49-F238E27FC236}">
                    <a16:creationId xmlns:a16="http://schemas.microsoft.com/office/drawing/2014/main" id="{8538CF67-A00E-4955-A447-001BE02E7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useBgFill="1">
        <p:nvSpPr>
          <p:cNvPr id="32" name="Rectangle 31">
            <a:extLst>
              <a:ext uri="{FF2B5EF4-FFF2-40B4-BE49-F238E27FC236}">
                <a16:creationId xmlns:a16="http://schemas.microsoft.com/office/drawing/2014/main" id="{F420BC5C-C418-4843-B04B-6918968D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669665-E441-571F-8A5E-38A2F51185C7}"/>
              </a:ext>
            </a:extLst>
          </p:cNvPr>
          <p:cNvSpPr>
            <a:spLocks noGrp="1"/>
          </p:cNvSpPr>
          <p:nvPr>
            <p:ph type="title"/>
          </p:nvPr>
        </p:nvSpPr>
        <p:spPr>
          <a:xfrm>
            <a:off x="517871" y="271915"/>
            <a:ext cx="3314827" cy="2745749"/>
          </a:xfrm>
        </p:spPr>
        <p:txBody>
          <a:bodyPr vert="horz" lIns="91440" tIns="45720" rIns="91440" bIns="45720" rtlCol="0" anchor="b">
            <a:normAutofit fontScale="90000"/>
          </a:bodyPr>
          <a:lstStyle/>
          <a:p>
            <a:r>
              <a:rPr lang="en-US" dirty="0">
                <a:solidFill>
                  <a:schemeClr val="tx1"/>
                </a:solidFill>
              </a:rPr>
              <a:t>OIG released final post-covid report on nursing homes</a:t>
            </a:r>
          </a:p>
        </p:txBody>
      </p:sp>
      <p:sp>
        <p:nvSpPr>
          <p:cNvPr id="34" name="Freeform: Shape 33">
            <a:extLst>
              <a:ext uri="{FF2B5EF4-FFF2-40B4-BE49-F238E27FC236}">
                <a16:creationId xmlns:a16="http://schemas.microsoft.com/office/drawing/2014/main" id="{13E5F285-BD95-4989-B20B-778990159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21648"/>
            <a:ext cx="1839951" cy="1423657"/>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accent3">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6" name="Graphic 78">
            <a:extLst>
              <a:ext uri="{FF2B5EF4-FFF2-40B4-BE49-F238E27FC236}">
                <a16:creationId xmlns:a16="http://schemas.microsoft.com/office/drawing/2014/main" id="{6C02F4BE-6538-4CAD-B506-5FEB41D37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415" y="3039261"/>
            <a:ext cx="1020166" cy="45718"/>
            <a:chOff x="4886325" y="3371754"/>
            <a:chExt cx="2418492" cy="113728"/>
          </a:xfrm>
          <a:solidFill>
            <a:schemeClr val="accent1"/>
          </a:solidFill>
        </p:grpSpPr>
        <p:sp>
          <p:nvSpPr>
            <p:cNvPr id="37" name="Graphic 78">
              <a:extLst>
                <a:ext uri="{FF2B5EF4-FFF2-40B4-BE49-F238E27FC236}">
                  <a16:creationId xmlns:a16="http://schemas.microsoft.com/office/drawing/2014/main" id="{3937246C-D7B5-4CC9-B979-0999DFD5B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38" name="Graphic 78">
              <a:extLst>
                <a:ext uri="{FF2B5EF4-FFF2-40B4-BE49-F238E27FC236}">
                  <a16:creationId xmlns:a16="http://schemas.microsoft.com/office/drawing/2014/main" id="{559392DF-C926-44F7-920D-C232D60C05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9" name="Graphic 78">
                <a:extLst>
                  <a:ext uri="{FF2B5EF4-FFF2-40B4-BE49-F238E27FC236}">
                    <a16:creationId xmlns:a16="http://schemas.microsoft.com/office/drawing/2014/main" id="{437FE2E3-579D-4AA7-8775-C78D1D5631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0" name="Graphic 78">
                <a:extLst>
                  <a:ext uri="{FF2B5EF4-FFF2-40B4-BE49-F238E27FC236}">
                    <a16:creationId xmlns:a16="http://schemas.microsoft.com/office/drawing/2014/main" id="{A6A05323-CAFA-4D34-83D6-3B23B0208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1" name="Graphic 78">
                <a:extLst>
                  <a:ext uri="{FF2B5EF4-FFF2-40B4-BE49-F238E27FC236}">
                    <a16:creationId xmlns:a16="http://schemas.microsoft.com/office/drawing/2014/main" id="{D49C45E0-CA07-4FD4-9097-BF313F498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2" name="Graphic 78">
                <a:extLst>
                  <a:ext uri="{FF2B5EF4-FFF2-40B4-BE49-F238E27FC236}">
                    <a16:creationId xmlns:a16="http://schemas.microsoft.com/office/drawing/2014/main" id="{1EC741B7-EEE8-43D3-9F8E-C2B4DD196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58B3F3D2-E60E-92A9-510D-1345F7CB7B08}"/>
              </a:ext>
            </a:extLst>
          </p:cNvPr>
          <p:cNvSpPr>
            <a:spLocks noGrp="1"/>
          </p:cNvSpPr>
          <p:nvPr>
            <p:ph type="body" sz="quarter" idx="13"/>
          </p:nvPr>
        </p:nvSpPr>
        <p:spPr>
          <a:xfrm>
            <a:off x="517871" y="3299404"/>
            <a:ext cx="9136858" cy="2745750"/>
          </a:xfrm>
        </p:spPr>
        <p:txBody>
          <a:bodyPr vert="horz" lIns="91440" tIns="45720" rIns="91440" bIns="45720" rtlCol="0">
            <a:normAutofit lnSpcReduction="10000"/>
          </a:bodyPr>
          <a:lstStyle/>
          <a:p>
            <a:pPr marL="0" lvl="1" indent="0">
              <a:lnSpc>
                <a:spcPct val="100000"/>
              </a:lnSpc>
              <a:buFont typeface="Arial" panose="020B0604020202020204" pitchFamily="34" charset="0"/>
              <a:buNone/>
            </a:pPr>
            <a:r>
              <a:rPr lang="en-US" sz="1600" b="1" dirty="0">
                <a:solidFill>
                  <a:schemeClr val="accent3"/>
                </a:solidFill>
              </a:rPr>
              <a:t>OIG recommends that the Centers for Medicare &amp; Medicaid Services (CMS): </a:t>
            </a:r>
          </a:p>
          <a:p>
            <a:pPr marL="457200" lvl="1" indent="-457200">
              <a:lnSpc>
                <a:spcPct val="100000"/>
              </a:lnSpc>
              <a:buFont typeface="Arial" panose="020B0604020202020204" pitchFamily="34" charset="0"/>
              <a:buAutoNum type="arabicPeriod"/>
            </a:pPr>
            <a:r>
              <a:rPr lang="en-US" sz="1600" dirty="0"/>
              <a:t>Implement and expand upon its policies and programs to strengthen the nursing home workforce.</a:t>
            </a:r>
          </a:p>
          <a:p>
            <a:pPr marL="457200" lvl="1" indent="-457200">
              <a:lnSpc>
                <a:spcPct val="100000"/>
              </a:lnSpc>
              <a:buFont typeface="Arial" panose="020B0604020202020204" pitchFamily="34" charset="0"/>
              <a:buAutoNum type="arabicPeriod"/>
            </a:pPr>
            <a:r>
              <a:rPr lang="en-US" sz="1600" dirty="0"/>
              <a:t>Reassess nurse aide training and certification requirements. </a:t>
            </a:r>
          </a:p>
          <a:p>
            <a:pPr marL="457200" lvl="1" indent="-457200">
              <a:lnSpc>
                <a:spcPct val="100000"/>
              </a:lnSpc>
              <a:buFont typeface="Arial" panose="020B0604020202020204" pitchFamily="34" charset="0"/>
              <a:buAutoNum type="arabicPeriod"/>
            </a:pPr>
            <a:r>
              <a:rPr lang="en-US" sz="1600" dirty="0"/>
              <a:t>Update the nursing home requirements for infection control to incorporate lessons learned from the pandemic. </a:t>
            </a:r>
          </a:p>
          <a:p>
            <a:pPr marL="457200" lvl="1" indent="-457200">
              <a:lnSpc>
                <a:spcPct val="100000"/>
              </a:lnSpc>
              <a:buFont typeface="Arial" panose="020B0604020202020204" pitchFamily="34" charset="0"/>
              <a:buAutoNum type="arabicPeriod"/>
            </a:pPr>
            <a:r>
              <a:rPr lang="en-US" sz="1600" dirty="0"/>
              <a:t>Provide effective guidance and assistance to nursing homes on how to comply with updated infection control requirements. </a:t>
            </a:r>
          </a:p>
          <a:p>
            <a:pPr marL="457200" lvl="1" indent="-457200">
              <a:lnSpc>
                <a:spcPct val="100000"/>
              </a:lnSpc>
              <a:buFont typeface="Arial" panose="020B0604020202020204" pitchFamily="34" charset="0"/>
              <a:buAutoNum type="arabicPeriod"/>
            </a:pPr>
            <a:r>
              <a:rPr lang="en-US" sz="1600" dirty="0"/>
              <a:t>Facilitate sharing of strategies and information to help nursing homes overcome challenges and improve care.</a:t>
            </a:r>
          </a:p>
        </p:txBody>
      </p:sp>
      <p:pic>
        <p:nvPicPr>
          <p:cNvPr id="6" name="Picture Placeholder 5" descr="A white text on a white background&#10;&#10;Description automatically generated">
            <a:extLst>
              <a:ext uri="{FF2B5EF4-FFF2-40B4-BE49-F238E27FC236}">
                <a16:creationId xmlns:a16="http://schemas.microsoft.com/office/drawing/2014/main" id="{9659D93C-230E-5B82-C002-CA6376EC8BA1}"/>
              </a:ext>
            </a:extLst>
          </p:cNvPr>
          <p:cNvPicPr>
            <a:picLocks noGrp="1" noChangeAspect="1"/>
          </p:cNvPicPr>
          <p:nvPr>
            <p:ph sz="half" idx="1"/>
          </p:nvPr>
        </p:nvPicPr>
        <p:blipFill rotWithShape="1">
          <a:blip r:embed="rId2"/>
          <a:stretch/>
        </p:blipFill>
        <p:spPr>
          <a:xfrm>
            <a:off x="3994650" y="320262"/>
            <a:ext cx="7808783" cy="2401201"/>
          </a:xfrm>
          <a:prstGeom prst="rect">
            <a:avLst/>
          </a:prstGeom>
          <a:noFill/>
        </p:spPr>
      </p:pic>
      <p:sp>
        <p:nvSpPr>
          <p:cNvPr id="44" name="Freeform: Shape 43">
            <a:extLst>
              <a:ext uri="{FF2B5EF4-FFF2-40B4-BE49-F238E27FC236}">
                <a16:creationId xmlns:a16="http://schemas.microsoft.com/office/drawing/2014/main" id="{6B6061A8-D267-4967-AF47-C3CC45138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99042" y="5602884"/>
            <a:ext cx="4292956" cy="1255116"/>
          </a:xfrm>
          <a:custGeom>
            <a:avLst/>
            <a:gdLst>
              <a:gd name="connsiteX0" fmla="*/ 0 w 4238069"/>
              <a:gd name="connsiteY0" fmla="*/ 0 h 1903025"/>
              <a:gd name="connsiteX1" fmla="*/ 113310 w 4238069"/>
              <a:gd name="connsiteY1" fmla="*/ 8960 h 1903025"/>
              <a:gd name="connsiteX2" fmla="*/ 291503 w 4238069"/>
              <a:gd name="connsiteY2" fmla="*/ 37000 h 1903025"/>
              <a:gd name="connsiteX3" fmla="*/ 3082930 w 4238069"/>
              <a:gd name="connsiteY3" fmla="*/ 1104916 h 1903025"/>
              <a:gd name="connsiteX4" fmla="*/ 3881548 w 4238069"/>
              <a:gd name="connsiteY4" fmla="*/ 1668276 h 1903025"/>
              <a:gd name="connsiteX5" fmla="*/ 4238069 w 4238069"/>
              <a:gd name="connsiteY5" fmla="*/ 1903025 h 1903025"/>
              <a:gd name="connsiteX6" fmla="*/ 0 w 4238069"/>
              <a:gd name="connsiteY6" fmla="*/ 1903025 h 19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069" h="1903025">
                <a:moveTo>
                  <a:pt x="0" y="0"/>
                </a:moveTo>
                <a:lnTo>
                  <a:pt x="113310" y="8960"/>
                </a:lnTo>
                <a:cubicBezTo>
                  <a:pt x="173365" y="16155"/>
                  <a:pt x="232870" y="25632"/>
                  <a:pt x="291503" y="37000"/>
                </a:cubicBezTo>
                <a:cubicBezTo>
                  <a:pt x="1250780" y="222537"/>
                  <a:pt x="2264787" y="499636"/>
                  <a:pt x="3082930" y="1104916"/>
                </a:cubicBezTo>
                <a:cubicBezTo>
                  <a:pt x="3348371" y="1301283"/>
                  <a:pt x="3614239" y="1488349"/>
                  <a:pt x="3881548" y="1668276"/>
                </a:cubicBezTo>
                <a:lnTo>
                  <a:pt x="4238069" y="1903025"/>
                </a:lnTo>
                <a:lnTo>
                  <a:pt x="0" y="1903025"/>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6" name="Group 45">
            <a:extLst>
              <a:ext uri="{FF2B5EF4-FFF2-40B4-BE49-F238E27FC236}">
                <a16:creationId xmlns:a16="http://schemas.microsoft.com/office/drawing/2014/main" id="{12DB770A-658D-4212-9BF2-236070D5D7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91063" y="5736410"/>
            <a:ext cx="886141" cy="802496"/>
            <a:chOff x="10948005" y="3272152"/>
            <a:chExt cx="868640" cy="786648"/>
          </a:xfrm>
          <a:solidFill>
            <a:schemeClr val="accent6"/>
          </a:solidFill>
        </p:grpSpPr>
        <p:sp>
          <p:nvSpPr>
            <p:cNvPr id="47" name="Freeform: Shape 46">
              <a:extLst>
                <a:ext uri="{FF2B5EF4-FFF2-40B4-BE49-F238E27FC236}">
                  <a16:creationId xmlns:a16="http://schemas.microsoft.com/office/drawing/2014/main" id="{A9B99195-76A3-4B90-8F45-BAEF05699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8" name="Freeform: Shape 47">
              <a:extLst>
                <a:ext uri="{FF2B5EF4-FFF2-40B4-BE49-F238E27FC236}">
                  <a16:creationId xmlns:a16="http://schemas.microsoft.com/office/drawing/2014/main" id="{F1029419-581A-4B40-B3E3-BD5931F99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9" name="Freeform: Shape 48">
              <a:extLst>
                <a:ext uri="{FF2B5EF4-FFF2-40B4-BE49-F238E27FC236}">
                  <a16:creationId xmlns:a16="http://schemas.microsoft.com/office/drawing/2014/main" id="{38F181C6-C3A7-463D-B837-E6FB1B08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0" name="Graphic 12">
              <a:extLst>
                <a:ext uri="{FF2B5EF4-FFF2-40B4-BE49-F238E27FC236}">
                  <a16:creationId xmlns:a16="http://schemas.microsoft.com/office/drawing/2014/main" id="{FB6F6AFA-67F5-4D3A-839B-6B3980B6F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1" name="Graphic 15">
              <a:extLst>
                <a:ext uri="{FF2B5EF4-FFF2-40B4-BE49-F238E27FC236}">
                  <a16:creationId xmlns:a16="http://schemas.microsoft.com/office/drawing/2014/main" id="{E9F49015-3756-46EC-AF1A-2F33219CB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2" name="Graphic 15">
              <a:extLst>
                <a:ext uri="{FF2B5EF4-FFF2-40B4-BE49-F238E27FC236}">
                  <a16:creationId xmlns:a16="http://schemas.microsoft.com/office/drawing/2014/main" id="{44C1E606-364B-4793-83A8-61AC96EDB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D62BB33-881E-4E43-A746-75C1E7C32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Slide Number Placeholder 4">
            <a:extLst>
              <a:ext uri="{FF2B5EF4-FFF2-40B4-BE49-F238E27FC236}">
                <a16:creationId xmlns:a16="http://schemas.microsoft.com/office/drawing/2014/main" id="{948C8A6D-8A50-7D39-B391-0854A845BF7E}"/>
              </a:ext>
            </a:extLst>
          </p:cNvPr>
          <p:cNvSpPr>
            <a:spLocks noGrp="1"/>
          </p:cNvSpPr>
          <p:nvPr>
            <p:ph type="sldNum" sz="quarter" idx="10"/>
          </p:nvPr>
        </p:nvSpPr>
        <p:spPr>
          <a:xfrm>
            <a:off x="11655367" y="6356350"/>
            <a:ext cx="529809" cy="365125"/>
          </a:xfrm>
        </p:spPr>
        <p:txBody>
          <a:bodyPr vert="horz" lIns="91440" tIns="45720" rIns="91440" bIns="45720" rtlCol="0" anchor="ctr">
            <a:normAutofit/>
          </a:bodyPr>
          <a:lstStyle/>
          <a:p>
            <a:pPr>
              <a:spcAft>
                <a:spcPts val="600"/>
              </a:spcAft>
            </a:pPr>
            <a:fld id="{48F63A3B-78C7-47BE-AE5E-E10140E04643}" type="slidenum">
              <a:rPr lang="en-US" sz="900">
                <a:solidFill>
                  <a:srgbClr val="595959"/>
                </a:solidFill>
                <a:latin typeface="+mn-lt"/>
              </a:rPr>
              <a:pPr>
                <a:spcAft>
                  <a:spcPts val="600"/>
                </a:spcAft>
              </a:pPr>
              <a:t>9</a:t>
            </a:fld>
            <a:endParaRPr lang="en-US" sz="900">
              <a:solidFill>
                <a:srgbClr val="595959"/>
              </a:solidFill>
              <a:latin typeface="+mn-lt"/>
            </a:endParaRPr>
          </a:p>
        </p:txBody>
      </p:sp>
    </p:spTree>
    <p:extLst>
      <p:ext uri="{BB962C8B-B14F-4D97-AF65-F5344CB8AC3E}">
        <p14:creationId xmlns:p14="http://schemas.microsoft.com/office/powerpoint/2010/main" val="1543144193"/>
      </p:ext>
    </p:extLst>
  </p:cSld>
  <p:clrMapOvr>
    <a:masterClrMapping/>
  </p:clrMapOvr>
</p:sld>
</file>

<file path=ppt/theme/theme1.xml><?xml version="1.0" encoding="utf-8"?>
<a:theme xmlns:a="http://schemas.openxmlformats.org/drawingml/2006/main" name="RocaVTI">
  <a:themeElements>
    <a:clrScheme name="AnalogousFromDarkSeedLeftStep">
      <a:dk1>
        <a:srgbClr val="000000"/>
      </a:dk1>
      <a:lt1>
        <a:srgbClr val="FFFFFF"/>
      </a:lt1>
      <a:dk2>
        <a:srgbClr val="322A1C"/>
      </a:dk2>
      <a:lt2>
        <a:srgbClr val="E2E4E8"/>
      </a:lt2>
      <a:accent1>
        <a:srgbClr val="C3984D"/>
      </a:accent1>
      <a:accent2>
        <a:srgbClr val="B1553B"/>
      </a:accent2>
      <a:accent3>
        <a:srgbClr val="C34D64"/>
      </a:accent3>
      <a:accent4>
        <a:srgbClr val="B13B84"/>
      </a:accent4>
      <a:accent5>
        <a:srgbClr val="C04DC3"/>
      </a:accent5>
      <a:accent6>
        <a:srgbClr val="7C3BB1"/>
      </a:accent6>
      <a:hlink>
        <a:srgbClr val="BF3FAD"/>
      </a:hlink>
      <a:folHlink>
        <a:srgbClr val="7F7F7F"/>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101</TotalTime>
  <Words>977</Words>
  <Application>Microsoft Office PowerPoint</Application>
  <PresentationFormat>Widescreen</PresentationFormat>
  <Paragraphs>110</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RocaVTI</vt:lpstr>
      <vt:lpstr>Update</vt:lpstr>
      <vt:lpstr>Quick Learning… Caring for Residents with Substance Abuse Disorder</vt:lpstr>
      <vt:lpstr>Caring for Residents with Substance Abuse Issues</vt:lpstr>
      <vt:lpstr>Common  Mis-steps</vt:lpstr>
      <vt:lpstr>Identify who is at risk of overdose</vt:lpstr>
      <vt:lpstr>Narcan Administration</vt:lpstr>
      <vt:lpstr>How do you train staff to recognize signs, symptoms, and triggers of substance abuse?</vt:lpstr>
      <vt:lpstr>Other news</vt:lpstr>
      <vt:lpstr>OIG released final post-covid report on nursing homes</vt:lpstr>
      <vt:lpstr>NEW – MOST Form Training  (on-demand)</vt:lpstr>
      <vt:lpstr>Upcoming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Jenny Albertson</cp:lastModifiedBy>
  <cp:revision>43</cp:revision>
  <dcterms:created xsi:type="dcterms:W3CDTF">2024-03-04T18:22:01Z</dcterms:created>
  <dcterms:modified xsi:type="dcterms:W3CDTF">2024-03-07T15:24:40Z</dcterms:modified>
</cp:coreProperties>
</file>