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9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 Musolf has a DDS Degree from the Marquette School of Dentistry.  She practiced at a level one trauma center in Fresno California for 2 years and then moved into corporate dentistry for several years.  She eventually opened her own practice.  She "retired" in 2021 and since that time has worked with Visiting Ancillary Services (VAS) which is a nonprofit organization.   She is also a member of the Spear Institute dedicated to excellence and continued education in dentistry.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bee08b0f9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bee08b0f9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ee08b0f9b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ee08b0f9b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ee08b0f9b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ee08b0f9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bee08b0f9b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bee08b0f9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ee08b0f9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ee08b0f9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ee08b0f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ee08b0f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f85a1f5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f85a1f5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bee08b0f9b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bee08b0f9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f69ec2710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bf69ec271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bf69ec2710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bf69ec2710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bee08b0f9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bee08b0f9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f69ec2710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bf69ec2710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bee08b0f9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bee08b0f9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ee08b0f9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ee08b0f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bee08b0f9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bee08b0f9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ee08b0f9b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ee08b0f9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ee08b0f9b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bee08b0f9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ee08b0f9b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bee08b0f9b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bee08b0f9b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bee08b0f9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bee08b0f9b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bee08b0f9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a.org/en/resources/research/science-and-research-institute/evidence-based-dental-research/antibiotics-for-dental-pain-and-swell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books/NBK54216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ada.org/resources/ada-library/oral-health-topics/antibiotic-prophylaxis" TargetMode="External"/><Relationship Id="rId7" Type="http://schemas.openxmlformats.org/officeDocument/2006/relationships/hyperlink" Target="https://www.ncbi.nlm.nih.gov/books/NBK542165/"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ahajournals.org/doi/pdf/10.1161/CIR.0000000000000969" TargetMode="External"/><Relationship Id="rId5" Type="http://schemas.openxmlformats.org/officeDocument/2006/relationships/hyperlink" Target="https://www.ada.org/en/resources/research/science-and-research-institute/evidence-based-dental-research/antibiotics-for-dental-pain-and-swelling" TargetMode="External"/><Relationship Id="rId4" Type="http://schemas.openxmlformats.org/officeDocument/2006/relationships/hyperlink" Target="https://www.ada.org/resources/ada-library/oral-health-topics/oral-anticoagulant-and-antiplatelet-medications-and-dental-procedur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jada.ada.org/article/S0002-8177(19)30617-8/fulltex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jada.ada.org/article/S0002-8177(14)00019-1/fulltext?nav=rotatorJanmai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jada.ada.org/article/S0002-8177(22)00611-0/abstrac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ahajournals.org/doi/pdf/10.1161/CIR.000000000000096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3114070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ahajournals.org/doi/pdf/10.1161/CIR.00000000000009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ahajournals.org/doi/pdf/10.1161/CIR.000000000000096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ada.org/resources/research/science-and-research-institute/oral-health-topics/oral-anticoagulant-and-antiplatelet-medications-and-dental-procedur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24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Dental Care in the Nursing Home</a:t>
            </a:r>
            <a:endParaRPr/>
          </a:p>
        </p:txBody>
      </p:sp>
      <p:sp>
        <p:nvSpPr>
          <p:cNvPr id="55" name="Google Shape;55;p13"/>
          <p:cNvSpPr txBox="1">
            <a:spLocks noGrp="1"/>
          </p:cNvSpPr>
          <p:nvPr>
            <p:ph type="subTitle" idx="1"/>
          </p:nvPr>
        </p:nvSpPr>
        <p:spPr>
          <a:xfrm>
            <a:off x="311700" y="1991075"/>
            <a:ext cx="8520600" cy="1861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Antibiotic Prophylaxis</a:t>
            </a:r>
            <a:endParaRPr/>
          </a:p>
          <a:p>
            <a:pPr marL="0" lvl="0" indent="0" algn="ctr" rtl="0">
              <a:spcBef>
                <a:spcPts val="0"/>
              </a:spcBef>
              <a:spcAft>
                <a:spcPts val="0"/>
              </a:spcAft>
              <a:buNone/>
            </a:pPr>
            <a:r>
              <a:rPr lang="en"/>
              <a:t>Anticoagulant Management</a:t>
            </a:r>
            <a:endParaRPr/>
          </a:p>
          <a:p>
            <a:pPr marL="0" lvl="0" indent="0" algn="ctr" rtl="0">
              <a:spcBef>
                <a:spcPts val="0"/>
              </a:spcBef>
              <a:spcAft>
                <a:spcPts val="0"/>
              </a:spcAft>
              <a:buNone/>
            </a:pPr>
            <a:r>
              <a:rPr lang="en"/>
              <a:t>Antibiotic Indications</a:t>
            </a:r>
            <a:endParaRPr/>
          </a:p>
        </p:txBody>
      </p:sp>
      <p:sp>
        <p:nvSpPr>
          <p:cNvPr id="56" name="Google Shape;56;p13"/>
          <p:cNvSpPr txBox="1"/>
          <p:nvPr/>
        </p:nvSpPr>
        <p:spPr>
          <a:xfrm>
            <a:off x="2909400" y="3852575"/>
            <a:ext cx="5168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Dr. Melissa Musolf DDS</a:t>
            </a:r>
            <a:endParaRPr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Dental Infections</a:t>
            </a:r>
            <a:endParaRPr/>
          </a:p>
        </p:txBody>
      </p:sp>
      <p:sp>
        <p:nvSpPr>
          <p:cNvPr id="113" name="Google Shape;113;p22"/>
          <p:cNvSpPr txBox="1">
            <a:spLocks noGrp="1"/>
          </p:cNvSpPr>
          <p:nvPr>
            <p:ph type="body" idx="1"/>
          </p:nvPr>
        </p:nvSpPr>
        <p:spPr>
          <a:xfrm>
            <a:off x="80225" y="1162100"/>
            <a:ext cx="51498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Odontogenic </a:t>
            </a:r>
            <a:endParaRPr/>
          </a:p>
          <a:p>
            <a:pPr marL="457200" lvl="0" indent="-342900" algn="l" rtl="0">
              <a:spcBef>
                <a:spcPts val="0"/>
              </a:spcBef>
              <a:spcAft>
                <a:spcPts val="0"/>
              </a:spcAft>
              <a:buSzPts val="1800"/>
              <a:buChar char="●"/>
            </a:pPr>
            <a:r>
              <a:rPr lang="en"/>
              <a:t>Periodontal (gum) infection</a:t>
            </a:r>
            <a:endParaRPr/>
          </a:p>
          <a:p>
            <a:pPr marL="914400" lvl="1" indent="-317500" algn="l" rtl="0">
              <a:spcBef>
                <a:spcPts val="0"/>
              </a:spcBef>
              <a:spcAft>
                <a:spcPts val="0"/>
              </a:spcAft>
              <a:buSzPts val="1400"/>
              <a:buChar char="○"/>
            </a:pPr>
            <a:r>
              <a:rPr lang="en"/>
              <a:t>Infection of the gums and tissues that hold a tooth in place. </a:t>
            </a:r>
            <a:endParaRPr/>
          </a:p>
        </p:txBody>
      </p:sp>
      <p:sp>
        <p:nvSpPr>
          <p:cNvPr id="114" name="Google Shape;114;p22"/>
          <p:cNvSpPr txBox="1"/>
          <p:nvPr/>
        </p:nvSpPr>
        <p:spPr>
          <a:xfrm>
            <a:off x="80225" y="4789500"/>
            <a:ext cx="9017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3"/>
              </a:rPr>
              <a:t>Dental Infection Antibiotics Guidelines for Pain and Swelling | American Dental Association (ada.org)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881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u="sng">
                <a:solidFill>
                  <a:schemeClr val="hlink"/>
                </a:solidFill>
                <a:hlinkClick r:id="rId3"/>
              </a:rPr>
              <a:t>Dental Infections - StatPearls - NCBI Bookshelf (nih.gov)</a:t>
            </a:r>
            <a:endParaRPr sz="2400"/>
          </a:p>
        </p:txBody>
      </p:sp>
      <p:sp>
        <p:nvSpPr>
          <p:cNvPr id="120" name="Google Shape;120;p23"/>
          <p:cNvSpPr txBox="1">
            <a:spLocks noGrp="1"/>
          </p:cNvSpPr>
          <p:nvPr>
            <p:ph type="body" idx="1"/>
          </p:nvPr>
        </p:nvSpPr>
        <p:spPr>
          <a:xfrm>
            <a:off x="311700" y="901200"/>
            <a:ext cx="8520600" cy="4185900"/>
          </a:xfrm>
          <a:prstGeom prst="rect">
            <a:avLst/>
          </a:prstGeom>
        </p:spPr>
        <p:txBody>
          <a:bodyPr spcFirstLastPara="1" wrap="square" lIns="91425" tIns="91425" rIns="91425" bIns="91425" anchor="t" anchorCtr="0">
            <a:normAutofit lnSpcReduction="20000"/>
          </a:bodyPr>
          <a:lstStyle/>
          <a:p>
            <a:pPr marL="457200" lvl="0" indent="-317500" algn="l" rtl="0">
              <a:spcBef>
                <a:spcPts val="2000"/>
              </a:spcBef>
              <a:spcAft>
                <a:spcPts val="0"/>
              </a:spcAft>
              <a:buClr>
                <a:schemeClr val="dk1"/>
              </a:buClr>
              <a:buSzPts val="1400"/>
              <a:buFont typeface="Times New Roman"/>
              <a:buChar char="●"/>
            </a:pPr>
            <a:r>
              <a:rPr lang="en" sz="1400" b="1">
                <a:solidFill>
                  <a:schemeClr val="dk1"/>
                </a:solidFill>
                <a:highlight>
                  <a:srgbClr val="FFFFFF"/>
                </a:highlight>
                <a:latin typeface="Times New Roman"/>
                <a:ea typeface="Times New Roman"/>
                <a:cs typeface="Times New Roman"/>
                <a:sym typeface="Times New Roman"/>
              </a:rPr>
              <a:t>The standard of care for dental infections is surgically controlling the infection source.</a:t>
            </a:r>
            <a:endParaRPr sz="1400" b="1">
              <a:solidFill>
                <a:schemeClr val="dk1"/>
              </a:solidFill>
              <a:highlight>
                <a:srgbClr val="FFFFFF"/>
              </a:highlight>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b="1">
                <a:solidFill>
                  <a:schemeClr val="dk1"/>
                </a:solidFill>
                <a:highlight>
                  <a:srgbClr val="FFFFFF"/>
                </a:highlight>
                <a:latin typeface="Times New Roman"/>
                <a:ea typeface="Times New Roman"/>
                <a:cs typeface="Times New Roman"/>
                <a:sym typeface="Times New Roman"/>
              </a:rPr>
              <a:t>Antibiotics play a secondary role in the management of dental infections. </a:t>
            </a:r>
            <a:r>
              <a:rPr lang="en" sz="1400">
                <a:solidFill>
                  <a:schemeClr val="dk1"/>
                </a:solidFill>
                <a:highlight>
                  <a:srgbClr val="FFFFFF"/>
                </a:highlight>
                <a:latin typeface="Times New Roman"/>
                <a:ea typeface="Times New Roman"/>
                <a:cs typeface="Times New Roman"/>
                <a:sym typeface="Times New Roman"/>
              </a:rPr>
              <a:t>They are only prescribed as adjuvants to surgical treatment when patients show signs of local or systemic spread of infection, including cellulitis, fever, lymphadenopathy, or fatigue. In this case, antibiotics can be prescribed before referral.</a:t>
            </a:r>
            <a:endParaRPr sz="1400">
              <a:solidFill>
                <a:schemeClr val="dk1"/>
              </a:solidFill>
              <a:highlight>
                <a:srgbClr val="FFFFFF"/>
              </a:highlight>
              <a:latin typeface="Times New Roman"/>
              <a:ea typeface="Times New Roman"/>
              <a:cs typeface="Times New Roman"/>
              <a:sym typeface="Times New Roman"/>
            </a:endParaRPr>
          </a:p>
          <a:p>
            <a:pPr marL="457200" lvl="0" indent="0" algn="l" rtl="0">
              <a:spcBef>
                <a:spcPts val="2000"/>
              </a:spcBef>
              <a:spcAft>
                <a:spcPts val="0"/>
              </a:spcAft>
              <a:buNone/>
            </a:pP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200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Dental infections originate in the tooth or its supporting structures and can spread to the surrounding tissues.</a:t>
            </a: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Dental infections most commonly occur when bacteria invade the pulp and spread to surrounding tissues. Infections can also affect the gums, causing gingivitis, which can later cause periodontal disease.</a:t>
            </a: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More serious complaints such as fever, facial edema, trismus, dysphagia, or dysphonia can be symptoms of a more serious dental infection that has spread into deep neck spaces.</a:t>
            </a: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CT with contrast can help evaluate the extent and severity of fascial space infection.</a:t>
            </a: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Drainage and removing the source of infection are the most important steps in treating dental infections.</a:t>
            </a:r>
            <a:endParaRPr sz="1200">
              <a:solidFill>
                <a:schemeClr val="dk1"/>
              </a:solidFill>
              <a:highlight>
                <a:srgbClr val="FFFFFF"/>
              </a:highlight>
              <a:latin typeface="Times New Roman"/>
              <a:ea typeface="Times New Roman"/>
              <a:cs typeface="Times New Roman"/>
              <a:sym typeface="Times New Roman"/>
            </a:endParaRPr>
          </a:p>
          <a:p>
            <a:pPr marL="914400" lvl="1" indent="-298450" algn="l" rtl="0">
              <a:spcBef>
                <a:spcPts val="0"/>
              </a:spcBef>
              <a:spcAft>
                <a:spcPts val="0"/>
              </a:spcAft>
              <a:buClr>
                <a:schemeClr val="dk1"/>
              </a:buClr>
              <a:buSzPts val="1100"/>
              <a:buChar char="○"/>
            </a:pPr>
            <a:r>
              <a:rPr lang="en" sz="1200">
                <a:solidFill>
                  <a:schemeClr val="dk1"/>
                </a:solidFill>
                <a:highlight>
                  <a:srgbClr val="FFFFFF"/>
                </a:highlight>
                <a:latin typeface="Times New Roman"/>
                <a:ea typeface="Times New Roman"/>
                <a:cs typeface="Times New Roman"/>
                <a:sym typeface="Times New Roman"/>
              </a:rPr>
              <a:t>Severe complications from dental infections are rare. They include osteomyelitis, Ludwig angina, retropharyngeal abscess, parapharyngeal abscess, necrotizing mediastinitis, cavernous sinus thrombosis, meningitis, and subdural empyema.</a:t>
            </a:r>
            <a:endParaRPr sz="1200">
              <a:solidFill>
                <a:schemeClr val="dk1"/>
              </a:solidFill>
              <a:highlight>
                <a:srgbClr val="FFFFFF"/>
              </a:highlight>
              <a:latin typeface="Times New Roman"/>
              <a:ea typeface="Times New Roman"/>
              <a:cs typeface="Times New Roman"/>
              <a:sym typeface="Times New Roman"/>
            </a:endParaRPr>
          </a:p>
          <a:p>
            <a:pPr marL="0" lvl="0" indent="0" algn="l" rtl="0">
              <a:spcBef>
                <a:spcPts val="20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a:blip r:embed="rId3">
            <a:alphaModFix/>
          </a:blip>
          <a:stretch>
            <a:fillRect/>
          </a:stretch>
        </p:blipFill>
        <p:spPr>
          <a:xfrm>
            <a:off x="297675" y="634900"/>
            <a:ext cx="8366200" cy="427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5"/>
          <p:cNvPicPr preferRelativeResize="0"/>
          <p:nvPr/>
        </p:nvPicPr>
        <p:blipFill>
          <a:blip r:embed="rId3">
            <a:alphaModFix/>
          </a:blip>
          <a:stretch>
            <a:fillRect/>
          </a:stretch>
        </p:blipFill>
        <p:spPr>
          <a:xfrm>
            <a:off x="2425250" y="322425"/>
            <a:ext cx="3837751" cy="46783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Odontal/Periodontal Questions</a:t>
            </a:r>
            <a:endParaRPr/>
          </a:p>
        </p:txBody>
      </p:sp>
      <p:sp>
        <p:nvSpPr>
          <p:cNvPr id="136" name="Google Shape;136;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Can we treat dental caries with antibiotics alone? </a:t>
            </a:r>
            <a:endParaRPr/>
          </a:p>
          <a:p>
            <a:pPr marL="0" lvl="0" indent="0" algn="l" rtl="0">
              <a:spcBef>
                <a:spcPts val="1200"/>
              </a:spcBef>
              <a:spcAft>
                <a:spcPts val="0"/>
              </a:spcAft>
              <a:buNone/>
            </a:pPr>
            <a:r>
              <a:rPr lang="en"/>
              <a:t>If it takes weeks to get a patient to the dentist, is a course of Augmentin a worthwhile temporizing measure? </a:t>
            </a:r>
            <a:endParaRPr/>
          </a:p>
          <a:p>
            <a:pPr marL="0" lvl="0" indent="0" algn="l" rtl="0">
              <a:spcBef>
                <a:spcPts val="1200"/>
              </a:spcBef>
              <a:spcAft>
                <a:spcPts val="0"/>
              </a:spcAft>
              <a:buNone/>
            </a:pPr>
            <a:r>
              <a:rPr lang="en"/>
              <a:t>What is the best method / medication to manage dental pain?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41625" y="367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142" name="Google Shape;142;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100" u="sng">
                <a:solidFill>
                  <a:schemeClr val="hlink"/>
                </a:solidFill>
                <a:hlinkClick r:id="rId3"/>
              </a:rPr>
              <a:t>Antibiotic Prophylaxis Prior to Dental Procedures | American Dental Association (ada.org)</a:t>
            </a:r>
            <a:endParaRPr/>
          </a:p>
          <a:p>
            <a:pPr marL="457200" lvl="0" indent="-342900" algn="l" rtl="0">
              <a:spcBef>
                <a:spcPts val="0"/>
              </a:spcBef>
              <a:spcAft>
                <a:spcPts val="0"/>
              </a:spcAft>
              <a:buSzPts val="1800"/>
              <a:buChar char="●"/>
            </a:pPr>
            <a:r>
              <a:rPr lang="en" sz="1100" u="sng">
                <a:solidFill>
                  <a:schemeClr val="hlink"/>
                </a:solidFill>
                <a:hlinkClick r:id="rId4"/>
              </a:rPr>
              <a:t>Oral Anticoagulant and Antiplatelet Medications and Dental Procedures | American Dental Association (ada.org)</a:t>
            </a:r>
            <a:endParaRPr/>
          </a:p>
          <a:p>
            <a:pPr marL="457200" lvl="0" indent="-342900" algn="l" rtl="0">
              <a:spcBef>
                <a:spcPts val="0"/>
              </a:spcBef>
              <a:spcAft>
                <a:spcPts val="0"/>
              </a:spcAft>
              <a:buSzPts val="1800"/>
              <a:buChar char="●"/>
            </a:pPr>
            <a:r>
              <a:rPr lang="en" sz="1100" u="sng">
                <a:solidFill>
                  <a:schemeClr val="hlink"/>
                </a:solidFill>
                <a:hlinkClick r:id="rId5"/>
              </a:rPr>
              <a:t>Dental Infection Antibiotics Guidelines for Pain and Swelling | American Dental Association (ada.org)</a:t>
            </a:r>
            <a:endParaRPr/>
          </a:p>
          <a:p>
            <a:pPr marL="457200" lvl="0" indent="-342900" algn="l" rtl="0">
              <a:spcBef>
                <a:spcPts val="0"/>
              </a:spcBef>
              <a:spcAft>
                <a:spcPts val="0"/>
              </a:spcAft>
              <a:buSzPts val="1800"/>
              <a:buChar char="●"/>
            </a:pPr>
            <a:r>
              <a:rPr lang="en" sz="1100" u="sng">
                <a:solidFill>
                  <a:schemeClr val="hlink"/>
                </a:solidFill>
                <a:hlinkClick r:id="rId6"/>
              </a:rPr>
              <a:t>Prevention of Viridans Group Streptococcal Infective Endocarditis: A Scientific Statement From the American Heart Association (ahajournals.org)</a:t>
            </a:r>
            <a:endParaRPr/>
          </a:p>
          <a:p>
            <a:pPr marL="457200" lvl="0" indent="-342900" algn="l" rtl="0">
              <a:spcBef>
                <a:spcPts val="0"/>
              </a:spcBef>
              <a:spcAft>
                <a:spcPts val="0"/>
              </a:spcAft>
              <a:buSzPts val="1800"/>
              <a:buChar char="●"/>
            </a:pPr>
            <a:r>
              <a:rPr lang="en" sz="1100" u="sng">
                <a:solidFill>
                  <a:schemeClr val="hlink"/>
                </a:solidFill>
                <a:hlinkClick r:id="rId7"/>
              </a:rPr>
              <a:t>Dental Infections - StatPearls - NCBI Bookshelf (nih.gov)</a:t>
            </a: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559025" y="2149975"/>
            <a:ext cx="6429300" cy="120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Additional Material / References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68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a:solidFill>
                  <a:schemeClr val="hlink"/>
                </a:solidFill>
                <a:hlinkClick r:id="rId3"/>
              </a:rPr>
              <a:t>Evidence-based clinical practice guideline on antibiotic use for the urgent management of pulpal- and periapical-related dental pain and intraoral swelling - The Journal of the American Dental Association (ada.org)</a:t>
            </a:r>
            <a:endParaRPr sz="1800"/>
          </a:p>
        </p:txBody>
      </p:sp>
      <p:sp>
        <p:nvSpPr>
          <p:cNvPr id="153" name="Google Shape;153;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2019 Expert panel convened by the ADA Council on Scientific Affairs and the Center for Evidance-Based Dentristy.  </a:t>
            </a:r>
            <a:endParaRPr/>
          </a:p>
          <a:p>
            <a:pPr marL="457200" lvl="0" indent="-342900" algn="l" rtl="0">
              <a:spcBef>
                <a:spcPts val="0"/>
              </a:spcBef>
              <a:spcAft>
                <a:spcPts val="0"/>
              </a:spcAft>
              <a:buSzPts val="1800"/>
              <a:buChar char="●"/>
            </a:pPr>
            <a:r>
              <a:rPr lang="en"/>
              <a:t>Systematic Review</a:t>
            </a:r>
            <a:endParaRPr/>
          </a:p>
          <a:p>
            <a:pPr marL="457200" lvl="0" indent="-342900" algn="l" rtl="0">
              <a:spcBef>
                <a:spcPts val="0"/>
              </a:spcBef>
              <a:spcAft>
                <a:spcPts val="0"/>
              </a:spcAft>
              <a:buSzPts val="1800"/>
              <a:buChar char="●"/>
            </a:pPr>
            <a:r>
              <a:rPr lang="en"/>
              <a:t>Conclusion: </a:t>
            </a:r>
            <a:endParaRPr/>
          </a:p>
          <a:p>
            <a:pPr marL="0" lvl="0" indent="0" algn="l" rtl="0">
              <a:spcBef>
                <a:spcPts val="1200"/>
              </a:spcBef>
              <a:spcAft>
                <a:spcPts val="1200"/>
              </a:spcAft>
              <a:buNone/>
            </a:pPr>
            <a:r>
              <a:rPr lang="en" sz="1650">
                <a:solidFill>
                  <a:srgbClr val="505050"/>
                </a:solidFill>
                <a:highlight>
                  <a:srgbClr val="FFFFFF"/>
                </a:highlight>
              </a:rPr>
              <a:t>“Evidence suggests that antibiotics for the target conditions may provide negligible benefits and probably contribute to large harms. The expert panel suggests that antibiotics for target conditions be used only when systemic involvement is present and that immediate DCDT should be prioritized in all cases.”</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890" u="sng">
                <a:solidFill>
                  <a:schemeClr val="hlink"/>
                </a:solidFill>
                <a:hlinkClick r:id="rId3"/>
              </a:rPr>
              <a:t>The use of prophylactic antibiotics prior to dental procedures in patients with prosthetic joints - The Journal of the American Dental Association (ada.org)</a:t>
            </a:r>
            <a:endParaRPr sz="3420"/>
          </a:p>
        </p:txBody>
      </p:sp>
      <p:sp>
        <p:nvSpPr>
          <p:cNvPr id="159" name="Google Shape;159;p30"/>
          <p:cNvSpPr txBox="1">
            <a:spLocks noGrp="1"/>
          </p:cNvSpPr>
          <p:nvPr>
            <p:ph type="body" idx="1"/>
          </p:nvPr>
        </p:nvSpPr>
        <p:spPr>
          <a:xfrm>
            <a:off x="311700" y="1152475"/>
            <a:ext cx="8520600" cy="377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350" b="1">
              <a:solidFill>
                <a:srgbClr val="505050"/>
              </a:solidFill>
              <a:highlight>
                <a:srgbClr val="FFFFFF"/>
              </a:highlight>
            </a:endParaRPr>
          </a:p>
          <a:p>
            <a:pPr marL="0" lvl="0" indent="0" algn="l" rtl="0">
              <a:spcBef>
                <a:spcPts val="1200"/>
              </a:spcBef>
              <a:spcAft>
                <a:spcPts val="0"/>
              </a:spcAft>
              <a:buNone/>
            </a:pPr>
            <a:r>
              <a:rPr lang="en" sz="1350" b="1">
                <a:solidFill>
                  <a:srgbClr val="505050"/>
                </a:solidFill>
                <a:highlight>
                  <a:srgbClr val="FFFFFF"/>
                </a:highlight>
              </a:rPr>
              <a:t>The 2014 Panel made the following clinical recommendation: </a:t>
            </a:r>
            <a:endParaRPr sz="1350" b="1">
              <a:solidFill>
                <a:srgbClr val="505050"/>
              </a:solidFill>
              <a:highlight>
                <a:srgbClr val="FFFFFF"/>
              </a:highlight>
            </a:endParaRPr>
          </a:p>
          <a:p>
            <a:pPr marL="0" lvl="0" indent="0" algn="l" rtl="0">
              <a:spcBef>
                <a:spcPts val="1200"/>
              </a:spcBef>
              <a:spcAft>
                <a:spcPts val="0"/>
              </a:spcAft>
              <a:buNone/>
            </a:pPr>
            <a:r>
              <a:rPr lang="en" sz="1350" b="1">
                <a:solidFill>
                  <a:srgbClr val="505050"/>
                </a:solidFill>
                <a:highlight>
                  <a:srgbClr val="FFFFFF"/>
                </a:highlight>
              </a:rPr>
              <a:t>In general, for patients with prosthetic joint implants, prophylactic antibiotics are not recommended prior to dental procedures to prevent prosthetic joint infection. </a:t>
            </a:r>
            <a:endParaRPr sz="1350" b="1">
              <a:solidFill>
                <a:srgbClr val="505050"/>
              </a:solidFill>
              <a:highlight>
                <a:srgbClr val="FFFFFF"/>
              </a:highlight>
            </a:endParaRPr>
          </a:p>
          <a:p>
            <a:pPr marL="0" lvl="0" indent="0" algn="l" rtl="0">
              <a:spcBef>
                <a:spcPts val="1200"/>
              </a:spcBef>
              <a:spcAft>
                <a:spcPts val="1200"/>
              </a:spcAft>
              <a:buNone/>
            </a:pPr>
            <a:r>
              <a:rPr lang="en" sz="1350">
                <a:solidFill>
                  <a:srgbClr val="505050"/>
                </a:solidFill>
                <a:highlight>
                  <a:srgbClr val="FFFFFF"/>
                </a:highlight>
              </a:rPr>
              <a:t>The practitioner and patient should consider possible clinical circumstances that may suggest the presence of a significant medical risk in providing dental care without antibiotic prophylaxis, as well as the known risks of frequent or widespread antibiotic use. As part of the evidence-based approach to care, this clinical recommendation should be integrated with the practitioner’s professional judgment and the patient’s needs and preferences.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117100"/>
            <a:ext cx="8574000" cy="8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u="sng">
                <a:solidFill>
                  <a:schemeClr val="hlink"/>
                </a:solidFill>
                <a:hlinkClick r:id="rId3"/>
              </a:rPr>
              <a:t>Quantifying the risk of prosthetic joint infections after invasive dental procedures and the effect of antibiotic prophylaxis - The Journal of the American Dental Association (ada.org)</a:t>
            </a:r>
            <a:endParaRPr sz="2200"/>
          </a:p>
        </p:txBody>
      </p:sp>
      <p:sp>
        <p:nvSpPr>
          <p:cNvPr id="165" name="Google Shape;165;p31"/>
          <p:cNvSpPr txBox="1">
            <a:spLocks noGrp="1"/>
          </p:cNvSpPr>
          <p:nvPr>
            <p:ph type="body" idx="1"/>
          </p:nvPr>
        </p:nvSpPr>
        <p:spPr>
          <a:xfrm>
            <a:off x="311700" y="1441300"/>
            <a:ext cx="8520600" cy="3626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Case-crossover analysis; n= 2,344</a:t>
            </a:r>
            <a:endParaRPr/>
          </a:p>
          <a:p>
            <a:pPr marL="457200" lvl="0" indent="-342900" algn="l" rtl="0">
              <a:spcBef>
                <a:spcPts val="0"/>
              </a:spcBef>
              <a:spcAft>
                <a:spcPts val="0"/>
              </a:spcAft>
              <a:buSzPts val="1800"/>
              <a:buChar char="●"/>
            </a:pPr>
            <a:r>
              <a:rPr lang="en"/>
              <a:t>No significant association between invasive dental procedures and and no effect of antibiotic prophylaxis to reduce the risk of late periprosthetic joint infections </a:t>
            </a:r>
            <a:endParaRPr/>
          </a:p>
          <a:p>
            <a:pPr marL="457200" lvl="0" indent="0" algn="l" rtl="0">
              <a:spcBef>
                <a:spcPts val="1200"/>
              </a:spcBef>
              <a:spcAft>
                <a:spcPts val="0"/>
              </a:spcAft>
              <a:buNone/>
            </a:pPr>
            <a:endParaRPr/>
          </a:p>
          <a:p>
            <a:pPr marL="0" marR="0" lvl="0" indent="0" algn="l" rtl="0">
              <a:lnSpc>
                <a:spcPct val="115000"/>
              </a:lnSpc>
              <a:spcBef>
                <a:spcPts val="1200"/>
              </a:spcBef>
              <a:spcAft>
                <a:spcPts val="0"/>
              </a:spcAft>
              <a:buNone/>
            </a:pPr>
            <a:r>
              <a:rPr lang="en"/>
              <a:t>“In the absence of benefit, the continued use of AP poses an unnecessary risk to patients from adverse drug reactions and to society from the potential of AP to promote development of antibiotic resistance. Dental AP use to prevent LPJIs should, therefore, cease.”</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73125" y="-7025"/>
            <a:ext cx="8520600" cy="1015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AHA Recommendations for Infective Endocarditis Antibiotic Prophylaxis	</a:t>
            </a:r>
            <a:endParaRPr/>
          </a:p>
        </p:txBody>
      </p:sp>
      <p:sp>
        <p:nvSpPr>
          <p:cNvPr id="62" name="Google Shape;62;p14"/>
          <p:cNvSpPr txBox="1">
            <a:spLocks noGrp="1"/>
          </p:cNvSpPr>
          <p:nvPr>
            <p:ph type="body" idx="1"/>
          </p:nvPr>
        </p:nvSpPr>
        <p:spPr>
          <a:xfrm>
            <a:off x="79300" y="1008475"/>
            <a:ext cx="8979900" cy="4081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Prosthetic Cardiac Valve or Prosthetic Material Used for Cardiac Valve Repair or Other Implantable Cardiac Devices Such as Transcatheter Aortic Valve Implantation</a:t>
            </a:r>
            <a:endParaRPr/>
          </a:p>
          <a:p>
            <a:pPr marL="914400" lvl="1" indent="-317500" algn="l" rtl="0">
              <a:spcBef>
                <a:spcPts val="0"/>
              </a:spcBef>
              <a:spcAft>
                <a:spcPts val="0"/>
              </a:spcAft>
              <a:buSzPts val="1400"/>
              <a:buAutoNum type="alphaLcPeriod"/>
            </a:pPr>
            <a:r>
              <a:rPr lang="en"/>
              <a:t>Transcatheter valve replacement patients warrant antibiotic prophylaxis</a:t>
            </a:r>
            <a:endParaRPr/>
          </a:p>
          <a:p>
            <a:pPr marL="914400" lvl="1" indent="-304800" algn="l" rtl="0">
              <a:spcBef>
                <a:spcPts val="0"/>
              </a:spcBef>
              <a:spcAft>
                <a:spcPts val="0"/>
              </a:spcAft>
              <a:buClr>
                <a:srgbClr val="222222"/>
              </a:buClr>
              <a:buSzPts val="1200"/>
              <a:buAutoNum type="alphaLcPeriod"/>
            </a:pPr>
            <a:r>
              <a:rPr lang="en"/>
              <a:t>Prosthetic material used for cardiac valve repair, such as annuloplasty rings</a:t>
            </a:r>
            <a:endParaRPr/>
          </a:p>
          <a:p>
            <a:pPr marL="457200" lvl="0" indent="-342900" algn="l" rtl="0">
              <a:spcBef>
                <a:spcPts val="0"/>
              </a:spcBef>
              <a:spcAft>
                <a:spcPts val="0"/>
              </a:spcAft>
              <a:buSzPts val="1800"/>
              <a:buAutoNum type="arabicPeriod"/>
            </a:pPr>
            <a:r>
              <a:rPr lang="en"/>
              <a:t>Previous, Relapse, or Recurrent IE</a:t>
            </a:r>
            <a:endParaRPr/>
          </a:p>
          <a:p>
            <a:pPr marL="914400" lvl="1" indent="-317500" algn="l" rtl="0">
              <a:spcBef>
                <a:spcPts val="0"/>
              </a:spcBef>
              <a:spcAft>
                <a:spcPts val="0"/>
              </a:spcAft>
              <a:buSzPts val="1400"/>
              <a:buAutoNum type="alphaLcPeriod"/>
            </a:pPr>
            <a:r>
              <a:rPr lang="en"/>
              <a:t>Previous IE puts a patient at higher risk for recurrence and bad outcomes</a:t>
            </a:r>
            <a:endParaRPr/>
          </a:p>
          <a:p>
            <a:pPr marL="457200" lvl="0" indent="-342900" algn="l" rtl="0">
              <a:spcBef>
                <a:spcPts val="0"/>
              </a:spcBef>
              <a:spcAft>
                <a:spcPts val="0"/>
              </a:spcAft>
              <a:buSzPts val="1800"/>
              <a:buAutoNum type="arabicPeriod"/>
            </a:pPr>
            <a:r>
              <a:rPr lang="en"/>
              <a:t>Congenital Heart Disease</a:t>
            </a:r>
            <a:endParaRPr/>
          </a:p>
          <a:p>
            <a:pPr marL="914400" lvl="1" indent="-317500" algn="l" rtl="0">
              <a:spcBef>
                <a:spcPts val="0"/>
              </a:spcBef>
              <a:spcAft>
                <a:spcPts val="0"/>
              </a:spcAft>
              <a:buSzPts val="1400"/>
              <a:buAutoNum type="alphaLcPeriod"/>
            </a:pPr>
            <a:r>
              <a:rPr lang="en"/>
              <a:t>Either unrepaired or repaired with prosthetic material, ﻿﻿unrepaired cyanotic congenital heart disease, including palliative shunts and conduits﻿﻿, repaired congenital heart defect with residual shunts or valvular regurgitation at the site of or adjacent to the site of a prosthetic patch or a prosthetic device</a:t>
            </a:r>
            <a:endParaRPr/>
          </a:p>
          <a:p>
            <a:pPr marL="457200" lvl="0" indent="-342900" algn="l" rtl="0">
              <a:spcBef>
                <a:spcPts val="0"/>
              </a:spcBef>
              <a:spcAft>
                <a:spcPts val="0"/>
              </a:spcAft>
              <a:buSzPts val="1800"/>
              <a:buAutoNum type="arabicPeriod"/>
            </a:pPr>
            <a:r>
              <a:rPr lang="en"/>
              <a:t>Cardiac Transplant Recipients</a:t>
            </a:r>
            <a:endParaRPr/>
          </a:p>
          <a:p>
            <a:pPr marL="914400" lvl="1" indent="-317500" algn="l" rtl="0">
              <a:spcBef>
                <a:spcPts val="0"/>
              </a:spcBef>
              <a:spcAft>
                <a:spcPts val="0"/>
              </a:spcAft>
              <a:buSzPts val="1400"/>
              <a:buAutoNum type="alphaLcPeriod"/>
            </a:pPr>
            <a:r>
              <a:rPr lang="en"/>
              <a:t>Immunosuppression and overall high risk for adverse outcome from IE</a:t>
            </a:r>
            <a:endParaRPr/>
          </a:p>
        </p:txBody>
      </p:sp>
      <p:sp>
        <p:nvSpPr>
          <p:cNvPr id="63" name="Google Shape;63;p14"/>
          <p:cNvSpPr txBox="1"/>
          <p:nvPr/>
        </p:nvSpPr>
        <p:spPr>
          <a:xfrm>
            <a:off x="-53425" y="4796525"/>
            <a:ext cx="9144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hlinkClick r:id="rId3"/>
              </a:rPr>
              <a:t>Prevention of Viridans Group Streptococcal Infective Endocarditis: A Scientific Statement From the American Heart Association (ahajournals.org)</a:t>
            </a:r>
            <a:endParaRPr sz="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00" u="sng">
                <a:solidFill>
                  <a:schemeClr val="hlink"/>
                </a:solidFill>
                <a:hlinkClick r:id="rId3"/>
              </a:rPr>
              <a:t>World workshop on oral medicine VII: Direct anticoagulant agents management for invasive oral procedures: A systematic review and meta-analysis - PubMed (nih.gov)</a:t>
            </a:r>
            <a:endParaRPr sz="2400"/>
          </a:p>
        </p:txBody>
      </p:sp>
      <p:sp>
        <p:nvSpPr>
          <p:cNvPr id="171" name="Google Shape;171;p32"/>
          <p:cNvSpPr txBox="1">
            <a:spLocks noGrp="1"/>
          </p:cNvSpPr>
          <p:nvPr>
            <p:ph type="body" idx="1"/>
          </p:nvPr>
        </p:nvSpPr>
        <p:spPr>
          <a:xfrm>
            <a:off x="311700" y="1152475"/>
            <a:ext cx="8520600" cy="3924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Meta-analysis; 21 studies;  No RCTs. </a:t>
            </a:r>
            <a:endParaRPr/>
          </a:p>
          <a:p>
            <a:pPr marL="914400" marR="0" lvl="1" indent="-336550" algn="l" rtl="0">
              <a:lnSpc>
                <a:spcPct val="115000"/>
              </a:lnSpc>
              <a:spcBef>
                <a:spcPts val="0"/>
              </a:spcBef>
              <a:spcAft>
                <a:spcPts val="0"/>
              </a:spcAft>
              <a:buSzPts val="1700"/>
              <a:buChar char="○"/>
            </a:pPr>
            <a:r>
              <a:rPr lang="en" sz="1700"/>
              <a:t>OR of 0.92 (95% CI = 0.37-2.27, I2 = 9%) for postoperative bleeding events for patients taking DOACs. </a:t>
            </a:r>
            <a:endParaRPr sz="1700"/>
          </a:p>
          <a:p>
            <a:pPr marL="914400" marR="0" lvl="1" indent="-336550" algn="l" rtl="0">
              <a:lnSpc>
                <a:spcPct val="115000"/>
              </a:lnSpc>
              <a:spcBef>
                <a:spcPts val="0"/>
              </a:spcBef>
              <a:spcAft>
                <a:spcPts val="0"/>
              </a:spcAft>
              <a:buSzPts val="1700"/>
              <a:buChar char="○"/>
            </a:pPr>
            <a:r>
              <a:rPr lang="en" sz="1700"/>
              <a:t>59/497 (11.8%) postoperative bleeding events occurred in patients who continued DOACs</a:t>
            </a:r>
            <a:endParaRPr sz="1700"/>
          </a:p>
          <a:p>
            <a:pPr marL="914400" marR="0" lvl="1" indent="-336550" algn="l" rtl="0">
              <a:lnSpc>
                <a:spcPct val="115000"/>
              </a:lnSpc>
              <a:spcBef>
                <a:spcPts val="0"/>
              </a:spcBef>
              <a:spcAft>
                <a:spcPts val="0"/>
              </a:spcAft>
              <a:buSzPts val="1700"/>
              <a:buChar char="○"/>
            </a:pPr>
            <a:r>
              <a:rPr lang="en" sz="1700"/>
              <a:t>27/200 (13.5%) events were reported for patients who discontinued treatment. </a:t>
            </a:r>
            <a:endParaRPr sz="1700"/>
          </a:p>
          <a:p>
            <a:pPr marL="914400" marR="0" lvl="1" indent="-336550" algn="l" rtl="0">
              <a:lnSpc>
                <a:spcPct val="115000"/>
              </a:lnSpc>
              <a:spcBef>
                <a:spcPts val="0"/>
              </a:spcBef>
              <a:spcAft>
                <a:spcPts val="0"/>
              </a:spcAft>
              <a:buSzPts val="1700"/>
              <a:buChar char="○"/>
            </a:pPr>
            <a:r>
              <a:rPr lang="en" sz="1700"/>
              <a:t>All postoperative bleeding events were controlled with local measures.</a:t>
            </a:r>
            <a:endParaRPr sz="1700"/>
          </a:p>
          <a:p>
            <a:pPr marL="457200" marR="0" lvl="0" indent="-342900" algn="l" rtl="0">
              <a:lnSpc>
                <a:spcPct val="115000"/>
              </a:lnSpc>
              <a:spcBef>
                <a:spcPts val="0"/>
              </a:spcBef>
              <a:spcAft>
                <a:spcPts val="0"/>
              </a:spcAft>
              <a:buSzPts val="1800"/>
              <a:buChar char="●"/>
            </a:pPr>
            <a:r>
              <a:rPr lang="en" b="1"/>
              <a:t>Results from the included studies did not discern any important differences in postoperative bleeding events in patients who continued versus patients who discontinued DOACs.</a:t>
            </a:r>
            <a:r>
              <a:rPr lang="en"/>
              <a:t> Furthermore, no thromboembolic events were recorded. However, the low quality of the studies must be considered.</a:t>
            </a:r>
            <a:endParaRPr sz="1200">
              <a:solidFill>
                <a:schemeClr val="accent2"/>
              </a:solidFill>
              <a:highlight>
                <a:srgbClr val="FFFFFF"/>
              </a:highlight>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3"/>
          <p:cNvPicPr preferRelativeResize="0"/>
          <p:nvPr/>
        </p:nvPicPr>
        <p:blipFill>
          <a:blip r:embed="rId3">
            <a:alphaModFix/>
          </a:blip>
          <a:stretch>
            <a:fillRect/>
          </a:stretch>
        </p:blipFill>
        <p:spPr>
          <a:xfrm>
            <a:off x="1981544" y="262200"/>
            <a:ext cx="5091556" cy="4881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95950" y="59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Antibiotic Prophylaxis for Dental Procedures</a:t>
            </a:r>
            <a:endParaRPr/>
          </a:p>
        </p:txBody>
      </p:sp>
      <p:sp>
        <p:nvSpPr>
          <p:cNvPr id="69" name="Google Shape;69;p15"/>
          <p:cNvSpPr txBox="1">
            <a:spLocks noGrp="1"/>
          </p:cNvSpPr>
          <p:nvPr>
            <p:ph type="body" idx="1"/>
          </p:nvPr>
        </p:nvSpPr>
        <p:spPr>
          <a:xfrm>
            <a:off x="871125" y="1065925"/>
            <a:ext cx="8520600" cy="38961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a:t>No Antibiotic Prophylaxis Needed: </a:t>
            </a:r>
            <a:endParaRPr/>
          </a:p>
          <a:p>
            <a:pPr marL="457200" marR="0" lvl="0" indent="-342900" algn="l" rtl="0">
              <a:lnSpc>
                <a:spcPct val="115000"/>
              </a:lnSpc>
              <a:spcBef>
                <a:spcPts val="1200"/>
              </a:spcBef>
              <a:spcAft>
                <a:spcPts val="0"/>
              </a:spcAft>
              <a:buClr>
                <a:srgbClr val="222222"/>
              </a:buClr>
              <a:buSzPts val="1800"/>
              <a:buChar char="●"/>
            </a:pPr>
            <a:r>
              <a:rPr lang="en">
                <a:solidFill>
                  <a:srgbClr val="222222"/>
                </a:solidFill>
                <a:highlight>
                  <a:srgbClr val="FFFFFF"/>
                </a:highlight>
              </a:rPr>
              <a:t>Stents</a:t>
            </a:r>
            <a:endParaRPr>
              <a:solidFill>
                <a:srgbClr val="222222"/>
              </a:solidFill>
              <a:highlight>
                <a:srgbClr val="FFFFFF"/>
              </a:highlight>
            </a:endParaRPr>
          </a:p>
          <a:p>
            <a:pPr marL="457200" marR="0" lvl="0" indent="-342900" algn="l" rtl="0">
              <a:lnSpc>
                <a:spcPct val="115000"/>
              </a:lnSpc>
              <a:spcBef>
                <a:spcPts val="0"/>
              </a:spcBef>
              <a:spcAft>
                <a:spcPts val="0"/>
              </a:spcAft>
              <a:buClr>
                <a:srgbClr val="222222"/>
              </a:buClr>
              <a:buSzPts val="1800"/>
              <a:buChar char="●"/>
            </a:pPr>
            <a:r>
              <a:rPr lang="en">
                <a:solidFill>
                  <a:srgbClr val="222222"/>
                </a:solidFill>
                <a:highlight>
                  <a:srgbClr val="FFFFFF"/>
                </a:highlight>
              </a:rPr>
              <a:t>Mitral valve prolapse</a:t>
            </a:r>
            <a:endParaRPr>
              <a:solidFill>
                <a:srgbClr val="222222"/>
              </a:solidFill>
              <a:highlight>
                <a:srgbClr val="FFFFFF"/>
              </a:highlight>
            </a:endParaRPr>
          </a:p>
          <a:p>
            <a:pPr marL="457200" marR="0" lvl="0" indent="-342900" algn="l" rtl="0">
              <a:lnSpc>
                <a:spcPct val="115000"/>
              </a:lnSpc>
              <a:spcBef>
                <a:spcPts val="0"/>
              </a:spcBef>
              <a:spcAft>
                <a:spcPts val="0"/>
              </a:spcAft>
              <a:buClr>
                <a:srgbClr val="222222"/>
              </a:buClr>
              <a:buSzPts val="1800"/>
              <a:buChar char="●"/>
            </a:pPr>
            <a:r>
              <a:rPr lang="en">
                <a:solidFill>
                  <a:srgbClr val="222222"/>
                </a:solidFill>
                <a:highlight>
                  <a:srgbClr val="FFFFFF"/>
                </a:highlight>
              </a:rPr>
              <a:t>Heart murmur</a:t>
            </a:r>
            <a:endParaRPr>
              <a:solidFill>
                <a:srgbClr val="222222"/>
              </a:solidFill>
              <a:highlight>
                <a:srgbClr val="FFFFFF"/>
              </a:highlight>
            </a:endParaRPr>
          </a:p>
          <a:p>
            <a:pPr marL="457200" marR="0" lvl="0" indent="-342900" algn="l" rtl="0">
              <a:lnSpc>
                <a:spcPct val="115000"/>
              </a:lnSpc>
              <a:spcBef>
                <a:spcPts val="0"/>
              </a:spcBef>
              <a:spcAft>
                <a:spcPts val="0"/>
              </a:spcAft>
              <a:buClr>
                <a:srgbClr val="222222"/>
              </a:buClr>
              <a:buSzPts val="1800"/>
              <a:buChar char="●"/>
            </a:pPr>
            <a:r>
              <a:rPr lang="en">
                <a:solidFill>
                  <a:srgbClr val="222222"/>
                </a:solidFill>
                <a:highlight>
                  <a:srgbClr val="FFFFFF"/>
                </a:highlight>
              </a:rPr>
              <a:t>Pacemaker / Defibrillator</a:t>
            </a:r>
            <a:endParaRPr>
              <a:solidFill>
                <a:srgbClr val="222222"/>
              </a:solidFill>
              <a:highlight>
                <a:srgbClr val="FFFFFF"/>
              </a:highlight>
            </a:endParaRPr>
          </a:p>
          <a:p>
            <a:pPr marL="457200" marR="0" lvl="0" indent="-342900" algn="l" rtl="0">
              <a:lnSpc>
                <a:spcPct val="115000"/>
              </a:lnSpc>
              <a:spcBef>
                <a:spcPts val="0"/>
              </a:spcBef>
              <a:spcAft>
                <a:spcPts val="0"/>
              </a:spcAft>
              <a:buClr>
                <a:srgbClr val="222222"/>
              </a:buClr>
              <a:buSzPts val="1800"/>
              <a:buChar char="●"/>
            </a:pPr>
            <a:r>
              <a:rPr lang="en">
                <a:solidFill>
                  <a:srgbClr val="222222"/>
                </a:solidFill>
                <a:highlight>
                  <a:srgbClr val="FFFFFF"/>
                </a:highlight>
              </a:rPr>
              <a:t>Prosthetic Joints</a:t>
            </a:r>
            <a:endParaRPr>
              <a:solidFill>
                <a:srgbClr val="222222"/>
              </a:solidFill>
              <a:highlight>
                <a:srgbClr val="FFFFFF"/>
              </a:highlight>
            </a:endParaRPr>
          </a:p>
          <a:p>
            <a:pPr marL="0" marR="0" lvl="0" indent="0" algn="l" rtl="0">
              <a:lnSpc>
                <a:spcPct val="115000"/>
              </a:lnSpc>
              <a:spcBef>
                <a:spcPts val="1000"/>
              </a:spcBef>
              <a:spcAft>
                <a:spcPts val="0"/>
              </a:spcAft>
              <a:buNone/>
            </a:pPr>
            <a:endParaRPr>
              <a:solidFill>
                <a:srgbClr val="222222"/>
              </a:solidFill>
              <a:highlight>
                <a:srgbClr val="FFFFFF"/>
              </a:highlight>
            </a:endParaRPr>
          </a:p>
          <a:p>
            <a:pPr marL="0" marR="0" lvl="0" indent="0" algn="l" rtl="0">
              <a:lnSpc>
                <a:spcPct val="115000"/>
              </a:lnSpc>
              <a:spcBef>
                <a:spcPts val="1000"/>
              </a:spcBef>
              <a:spcAft>
                <a:spcPts val="1000"/>
              </a:spcAft>
              <a:buNone/>
            </a:pPr>
            <a:r>
              <a:rPr lang="en">
                <a:solidFill>
                  <a:srgbClr val="222222"/>
                </a:solidFill>
                <a:highlight>
                  <a:srgbClr val="FFFFFF"/>
                </a:highlight>
              </a:rPr>
              <a:t>There will always be exceptions.</a:t>
            </a:r>
            <a:endParaRPr sz="1200">
              <a:solidFill>
                <a:srgbClr val="222222"/>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Antibiotics for Prophylaxis</a:t>
            </a:r>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t>Typically given 30-60 minutes prior to procedure. </a:t>
            </a:r>
            <a:endParaRPr/>
          </a:p>
          <a:p>
            <a:pPr marL="0" lvl="0" indent="0" algn="l" rtl="0">
              <a:spcBef>
                <a:spcPts val="1200"/>
              </a:spcBef>
              <a:spcAft>
                <a:spcPts val="0"/>
              </a:spcAft>
              <a:buNone/>
            </a:pPr>
            <a:r>
              <a:rPr lang="en"/>
              <a:t>Can be given up to 2 hours after the procedure.  </a:t>
            </a:r>
            <a:endParaRPr/>
          </a:p>
          <a:p>
            <a:pPr marL="0" lvl="0" indent="0" algn="l" rtl="0">
              <a:spcBef>
                <a:spcPts val="1200"/>
              </a:spcBef>
              <a:spcAft>
                <a:spcPts val="0"/>
              </a:spcAft>
              <a:buNone/>
            </a:pPr>
            <a:r>
              <a:rPr lang="en"/>
              <a:t>Oral Antibiotics</a:t>
            </a:r>
            <a:endParaRPr/>
          </a:p>
          <a:p>
            <a:pPr marL="457200" lvl="0" indent="-342900" algn="l" rtl="0">
              <a:spcBef>
                <a:spcPts val="1200"/>
              </a:spcBef>
              <a:spcAft>
                <a:spcPts val="0"/>
              </a:spcAft>
              <a:buSzPts val="1800"/>
              <a:buChar char="●"/>
            </a:pPr>
            <a:r>
              <a:rPr lang="en"/>
              <a:t>Amoxicillin</a:t>
            </a:r>
            <a:endParaRPr/>
          </a:p>
          <a:p>
            <a:pPr marL="457200" lvl="0" indent="-342900" algn="l" rtl="0">
              <a:spcBef>
                <a:spcPts val="0"/>
              </a:spcBef>
              <a:spcAft>
                <a:spcPts val="0"/>
              </a:spcAft>
              <a:buSzPts val="1800"/>
              <a:buChar char="●"/>
            </a:pPr>
            <a:r>
              <a:rPr lang="en"/>
              <a:t>Penicillin or Ampicillin Allergy: Cephalexin, Azithromycin, doxycycline</a:t>
            </a:r>
            <a:endParaRPr/>
          </a:p>
          <a:p>
            <a:pPr marL="457200" lvl="0" indent="-342900" algn="l" rtl="0">
              <a:spcBef>
                <a:spcPts val="0"/>
              </a:spcBef>
              <a:spcAft>
                <a:spcPts val="0"/>
              </a:spcAft>
              <a:buSzPts val="1800"/>
              <a:buChar char="●"/>
            </a:pPr>
            <a:r>
              <a:rPr lang="en"/>
              <a:t>Clindamycin is no longer recommended by ADA or AHA.</a:t>
            </a:r>
            <a:endParaRPr/>
          </a:p>
          <a:p>
            <a:pPr marL="0" lvl="0" indent="0" algn="l" rtl="0">
              <a:spcBef>
                <a:spcPts val="1200"/>
              </a:spcBef>
              <a:spcAft>
                <a:spcPts val="0"/>
              </a:spcAft>
              <a:buNone/>
            </a:pPr>
            <a:r>
              <a:rPr lang="en"/>
              <a:t>Oral surgeons sometimes use IV antibiotics: Ampicillin, cefazolin, ceftriaxone</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2941900" y="709025"/>
            <a:ext cx="3534174" cy="4328376"/>
          </a:xfrm>
          <a:prstGeom prst="rect">
            <a:avLst/>
          </a:prstGeom>
          <a:noFill/>
          <a:ln>
            <a:noFill/>
          </a:ln>
        </p:spPr>
      </p:pic>
      <p:sp>
        <p:nvSpPr>
          <p:cNvPr id="81" name="Google Shape;81;p17"/>
          <p:cNvSpPr txBox="1"/>
          <p:nvPr/>
        </p:nvSpPr>
        <p:spPr>
          <a:xfrm>
            <a:off x="0" y="77175"/>
            <a:ext cx="900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Prevention of Viridans Group Streptococcal Infective Endocarditis: A Scientific Statement From the American Heart Association (ahajournals.org)</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1856091" y="0"/>
            <a:ext cx="4053808" cy="5076000"/>
          </a:xfrm>
          <a:prstGeom prst="rect">
            <a:avLst/>
          </a:prstGeom>
          <a:noFill/>
          <a:ln>
            <a:noFill/>
          </a:ln>
        </p:spPr>
      </p:pic>
      <p:sp>
        <p:nvSpPr>
          <p:cNvPr id="87" name="Google Shape;87;p18"/>
          <p:cNvSpPr txBox="1"/>
          <p:nvPr/>
        </p:nvSpPr>
        <p:spPr>
          <a:xfrm>
            <a:off x="6269400" y="4635600"/>
            <a:ext cx="3000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u="sng">
                <a:solidFill>
                  <a:schemeClr val="hlink"/>
                </a:solidFill>
                <a:hlinkClick r:id="rId4"/>
              </a:rPr>
              <a:t>Prevention of Viridans Group Streptococcal Infective Endocarditis: A Scientific Statement From the American Heart Association (ahajournals.org)</a:t>
            </a:r>
            <a:endParaRPr sz="1000"/>
          </a:p>
        </p:txBody>
      </p:sp>
      <p:sp>
        <p:nvSpPr>
          <p:cNvPr id="88" name="Google Shape;88;p18"/>
          <p:cNvSpPr/>
          <p:nvPr/>
        </p:nvSpPr>
        <p:spPr>
          <a:xfrm>
            <a:off x="1521900" y="3090725"/>
            <a:ext cx="4941000" cy="7179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Antibiotic Prophylaxis Questions</a:t>
            </a:r>
            <a:endParaRPr/>
          </a:p>
        </p:txBody>
      </p:sp>
      <p:sp>
        <p:nvSpPr>
          <p:cNvPr id="94" name="Google Shape;9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381000" lvl="0" indent="0" algn="l" rtl="0">
              <a:spcBef>
                <a:spcPts val="0"/>
              </a:spcBef>
              <a:spcAft>
                <a:spcPts val="0"/>
              </a:spcAft>
              <a:buNone/>
            </a:pPr>
            <a:r>
              <a:rPr lang="en" sz="1100">
                <a:solidFill>
                  <a:srgbClr val="222222"/>
                </a:solidFill>
                <a:highlight>
                  <a:srgbClr val="FFFFFF"/>
                </a:highlight>
              </a:rPr>
              <a:t>When are prophylactic antibiotics needed prior to dental cleaning? </a:t>
            </a:r>
            <a:endParaRPr sz="11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endParaRPr sz="11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r>
              <a:rPr lang="en" sz="1100">
                <a:solidFill>
                  <a:srgbClr val="222222"/>
                </a:solidFill>
                <a:highlight>
                  <a:srgbClr val="FFFFFF"/>
                </a:highlight>
              </a:rPr>
              <a:t>Are prophylactic antibiotics needed prior to dental extractions? </a:t>
            </a:r>
            <a:endParaRPr sz="1100">
              <a:solidFill>
                <a:srgbClr val="222222"/>
              </a:solidFill>
              <a:highlight>
                <a:srgbClr val="FFFFFF"/>
              </a:highlight>
            </a:endParaRPr>
          </a:p>
          <a:p>
            <a:pPr marL="0" marR="381000" lvl="0" indent="0" algn="l" rtl="0">
              <a:spcBef>
                <a:spcPts val="0"/>
              </a:spcBef>
              <a:spcAft>
                <a:spcPts val="0"/>
              </a:spcAft>
              <a:buNone/>
            </a:pPr>
            <a:endParaRPr sz="11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r>
              <a:rPr lang="en" sz="1100">
                <a:solidFill>
                  <a:srgbClr val="222222"/>
                </a:solidFill>
                <a:highlight>
                  <a:srgbClr val="FFFFFF"/>
                </a:highlight>
              </a:rPr>
              <a:t>Does a patient with a heart murmur require antibiotic prophylaxis? </a:t>
            </a:r>
            <a:endParaRPr sz="1100">
              <a:solidFill>
                <a:srgbClr val="222222"/>
              </a:solidFill>
              <a:highlight>
                <a:srgbClr val="FFFFFF"/>
              </a:highlight>
            </a:endParaRPr>
          </a:p>
          <a:p>
            <a:pPr marL="381000" marR="38100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Mechanical Valve? </a:t>
            </a:r>
            <a:endParaRPr sz="1100">
              <a:solidFill>
                <a:srgbClr val="222222"/>
              </a:solidFill>
              <a:highlight>
                <a:srgbClr val="FFFFFF"/>
              </a:highlight>
            </a:endParaRPr>
          </a:p>
          <a:p>
            <a:pPr marL="381000" marR="38100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Bioprosthetic valve? </a:t>
            </a:r>
            <a:endParaRPr sz="1100">
              <a:solidFill>
                <a:srgbClr val="222222"/>
              </a:solidFill>
              <a:highlight>
                <a:srgbClr val="FFFFFF"/>
              </a:highlight>
            </a:endParaRPr>
          </a:p>
          <a:p>
            <a:pPr marL="0" marR="381000" lvl="0" indent="0" algn="l" rtl="0">
              <a:spcBef>
                <a:spcPts val="0"/>
              </a:spcBef>
              <a:spcAft>
                <a:spcPts val="0"/>
              </a:spcAft>
              <a:buNone/>
            </a:pPr>
            <a:endParaRPr sz="1100">
              <a:solidFill>
                <a:srgbClr val="222222"/>
              </a:solidFill>
              <a:highlight>
                <a:srgbClr val="FFFFFF"/>
              </a:highlight>
            </a:endParaRPr>
          </a:p>
          <a:p>
            <a:pPr marL="0" marR="381000" lvl="0" indent="0" algn="l" rtl="0">
              <a:spcBef>
                <a:spcPts val="0"/>
              </a:spcBef>
              <a:spcAft>
                <a:spcPts val="0"/>
              </a:spcAft>
              <a:buNone/>
            </a:pPr>
            <a:r>
              <a:rPr lang="en" sz="1100">
                <a:solidFill>
                  <a:srgbClr val="222222"/>
                </a:solidFill>
                <a:highlight>
                  <a:srgbClr val="FFFFFF"/>
                </a:highlight>
              </a:rPr>
              <a:t>Does  a patient with a prosthetic joint require antibiotics prophylaxis prior to a cleaning or tooth extraction? </a:t>
            </a:r>
            <a:endParaRPr sz="11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r>
              <a:rPr lang="en" sz="1100">
                <a:solidFill>
                  <a:srgbClr val="222222"/>
                </a:solidFill>
                <a:highlight>
                  <a:srgbClr val="FFFFFF"/>
                </a:highlight>
              </a:rPr>
              <a:t> </a:t>
            </a:r>
            <a:endParaRPr sz="11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endParaRPr sz="1100">
              <a:solidFill>
                <a:srgbClr val="222222"/>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141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u="sng">
                <a:solidFill>
                  <a:schemeClr val="hlink"/>
                </a:solidFill>
                <a:hlinkClick r:id="rId3"/>
              </a:rPr>
              <a:t>Oral Anticoagulant and Antiplatelet Medications and Dental Procedures | American Dental Association (ada.org)</a:t>
            </a:r>
            <a:endParaRPr sz="4200"/>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“For most patients, it is not necessary to alter anticoagulation or antiplatelet therapy prior to dental intervention”  </a:t>
            </a:r>
            <a:r>
              <a:rPr lang="en" i="1" dirty="0"/>
              <a:t>-ADA</a:t>
            </a:r>
            <a:endParaRPr dirty="0"/>
          </a:p>
          <a:p>
            <a:pPr marL="457200" lvl="0" indent="-342900" algn="l" rtl="0">
              <a:spcBef>
                <a:spcPts val="0"/>
              </a:spcBef>
              <a:spcAft>
                <a:spcPts val="0"/>
              </a:spcAft>
              <a:buSzPts val="1800"/>
              <a:buChar char="●"/>
            </a:pPr>
            <a:r>
              <a:rPr lang="en" dirty="0"/>
              <a:t>DOACS </a:t>
            </a:r>
            <a:endParaRPr dirty="0"/>
          </a:p>
          <a:p>
            <a:pPr marL="914400" lvl="1" indent="-317500" algn="l" rtl="0">
              <a:spcBef>
                <a:spcPts val="0"/>
              </a:spcBef>
              <a:spcAft>
                <a:spcPts val="0"/>
              </a:spcAft>
              <a:buSzPts val="1400"/>
              <a:buChar char="○"/>
            </a:pPr>
            <a:r>
              <a:rPr lang="en" dirty="0"/>
              <a:t>Limited evidence</a:t>
            </a:r>
            <a:endParaRPr dirty="0"/>
          </a:p>
          <a:p>
            <a:pPr marL="914400" lvl="1" indent="-317500" algn="l" rtl="0">
              <a:spcBef>
                <a:spcPts val="0"/>
              </a:spcBef>
              <a:spcAft>
                <a:spcPts val="0"/>
              </a:spcAft>
              <a:buSzPts val="1400"/>
              <a:buChar char="○"/>
            </a:pPr>
            <a:r>
              <a:rPr lang="en" dirty="0"/>
              <a:t>Consensus that DOACs do not need to be stopped for those with normal bleeding risk. </a:t>
            </a:r>
            <a:endParaRPr dirty="0"/>
          </a:p>
          <a:p>
            <a:pPr marL="914400" lvl="1" indent="-317500" algn="l" rtl="0">
              <a:spcBef>
                <a:spcPts val="0"/>
              </a:spcBef>
              <a:spcAft>
                <a:spcPts val="0"/>
              </a:spcAft>
              <a:buSzPts val="1400"/>
              <a:buChar char="○"/>
            </a:pPr>
            <a:r>
              <a:rPr lang="en" dirty="0"/>
              <a:t>For patients with high bleeding risk or undergoing more extensive procedures, consideration may be given to interrupting therapy for 24-48 hours.  </a:t>
            </a:r>
            <a:endParaRPr dirty="0"/>
          </a:p>
          <a:p>
            <a:pPr marL="1371600" lvl="2" indent="-317500" algn="l" rtl="0">
              <a:spcBef>
                <a:spcPts val="0"/>
              </a:spcBef>
              <a:spcAft>
                <a:spcPts val="0"/>
              </a:spcAft>
              <a:buSzPts val="1400"/>
              <a:buChar char="■"/>
            </a:pPr>
            <a:r>
              <a:rPr lang="en" dirty="0"/>
              <a:t>Extraction of 3 or more teeth</a:t>
            </a:r>
            <a:endParaRPr dirty="0"/>
          </a:p>
          <a:p>
            <a:pPr marL="457200" lvl="0" indent="-342900" algn="l" rtl="0">
              <a:spcBef>
                <a:spcPts val="0"/>
              </a:spcBef>
              <a:spcAft>
                <a:spcPts val="0"/>
              </a:spcAft>
              <a:buSzPts val="1800"/>
              <a:buChar char="●"/>
            </a:pPr>
            <a:r>
              <a:rPr lang="en" sz="1500" dirty="0">
                <a:solidFill>
                  <a:srgbClr val="222222"/>
                </a:solidFill>
                <a:highlight>
                  <a:schemeClr val="lt1"/>
                </a:highlight>
              </a:rPr>
              <a:t>Local measures to help with coagulation: suturing, teabags and use of gel foam. </a:t>
            </a:r>
            <a:endParaRPr dirty="0"/>
          </a:p>
          <a:p>
            <a:pPr marL="914400" lvl="0" indent="0" algn="l" rtl="0">
              <a:spcBef>
                <a:spcPts val="1000"/>
              </a:spcBef>
              <a:spcAft>
                <a:spcPts val="1200"/>
              </a:spcAft>
              <a:buNone/>
            </a:pPr>
            <a:endParaRPr dirty="0"/>
          </a:p>
        </p:txBody>
      </p:sp>
      <p:sp>
        <p:nvSpPr>
          <p:cNvPr id="101" name="Google Shape;101;p20"/>
          <p:cNvSpPr txBox="1"/>
          <p:nvPr/>
        </p:nvSpPr>
        <p:spPr>
          <a:xfrm>
            <a:off x="311700" y="4789500"/>
            <a:ext cx="852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Ref: </a:t>
            </a:r>
            <a:r>
              <a:rPr lang="en" sz="1100" u="sng">
                <a:solidFill>
                  <a:schemeClr val="hlink"/>
                </a:solidFill>
                <a:hlinkClick r:id="rId3"/>
              </a:rPr>
              <a:t>Oral Anticoagulant and Antiplatelet Medications and Dental Procedures | American Dental Association (ada.org)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Anticoagulation Questions</a:t>
            </a:r>
            <a:endParaRPr/>
          </a:p>
        </p:txBody>
      </p:sp>
      <p:sp>
        <p:nvSpPr>
          <p:cNvPr id="107" name="Google Shape;107;p21"/>
          <p:cNvSpPr txBox="1">
            <a:spLocks noGrp="1"/>
          </p:cNvSpPr>
          <p:nvPr>
            <p:ph type="body" idx="1"/>
          </p:nvPr>
        </p:nvSpPr>
        <p:spPr>
          <a:xfrm>
            <a:off x="311700" y="1113875"/>
            <a:ext cx="8520600" cy="3416400"/>
          </a:xfrm>
          <a:prstGeom prst="rect">
            <a:avLst/>
          </a:prstGeom>
        </p:spPr>
        <p:txBody>
          <a:bodyPr spcFirstLastPara="1" wrap="square" lIns="91425" tIns="91425" rIns="91425" bIns="91425" anchor="t" anchorCtr="0">
            <a:normAutofit/>
          </a:bodyPr>
          <a:lstStyle/>
          <a:p>
            <a:pPr marL="0" marR="381000" lvl="0" indent="0" algn="l" rtl="0">
              <a:spcBef>
                <a:spcPts val="0"/>
              </a:spcBef>
              <a:spcAft>
                <a:spcPts val="0"/>
              </a:spcAft>
              <a:buClr>
                <a:schemeClr val="dk1"/>
              </a:buClr>
              <a:buSzPts val="1100"/>
              <a:buFont typeface="Arial"/>
              <a:buNone/>
            </a:pPr>
            <a:endParaRPr sz="1100">
              <a:solidFill>
                <a:srgbClr val="222222"/>
              </a:solidFill>
              <a:highlight>
                <a:srgbClr val="FFFFFF"/>
              </a:highlight>
            </a:endParaRPr>
          </a:p>
          <a:p>
            <a:pPr marL="0" marR="381000" lvl="0" indent="0" algn="l" rtl="0">
              <a:spcBef>
                <a:spcPts val="0"/>
              </a:spcBef>
              <a:spcAft>
                <a:spcPts val="0"/>
              </a:spcAft>
              <a:buNone/>
            </a:pPr>
            <a:r>
              <a:rPr lang="en" sz="1400">
                <a:solidFill>
                  <a:srgbClr val="222222"/>
                </a:solidFill>
                <a:highlight>
                  <a:srgbClr val="FFFFFF"/>
                </a:highlight>
              </a:rPr>
              <a:t>Does Eliquis or warfarin need to be stopped for cleanings?</a:t>
            </a:r>
            <a:endParaRPr sz="1400">
              <a:solidFill>
                <a:srgbClr val="222222"/>
              </a:solidFill>
              <a:highlight>
                <a:srgbClr val="FFFFFF"/>
              </a:highlight>
            </a:endParaRPr>
          </a:p>
          <a:p>
            <a:pPr marL="0" marR="381000" lvl="0" indent="0" algn="l" rtl="0">
              <a:spcBef>
                <a:spcPts val="0"/>
              </a:spcBef>
              <a:spcAft>
                <a:spcPts val="0"/>
              </a:spcAft>
              <a:buNone/>
            </a:pPr>
            <a:endParaRPr sz="1400">
              <a:solidFill>
                <a:srgbClr val="222222"/>
              </a:solidFill>
              <a:highlight>
                <a:srgbClr val="FFFFFF"/>
              </a:highlight>
            </a:endParaRPr>
          </a:p>
          <a:p>
            <a:pPr marL="0" marR="381000" lvl="0" indent="0" algn="l" rtl="0">
              <a:spcBef>
                <a:spcPts val="0"/>
              </a:spcBef>
              <a:spcAft>
                <a:spcPts val="0"/>
              </a:spcAft>
              <a:buNone/>
            </a:pPr>
            <a:endParaRPr sz="1400">
              <a:solidFill>
                <a:srgbClr val="222222"/>
              </a:solidFill>
              <a:highlight>
                <a:srgbClr val="FFFFFF"/>
              </a:highlight>
            </a:endParaRPr>
          </a:p>
          <a:p>
            <a:pPr marL="0" marR="381000" lvl="0" indent="0" algn="l" rtl="0">
              <a:spcBef>
                <a:spcPts val="0"/>
              </a:spcBef>
              <a:spcAft>
                <a:spcPts val="0"/>
              </a:spcAft>
              <a:buNone/>
            </a:pPr>
            <a:endParaRPr sz="1400">
              <a:solidFill>
                <a:srgbClr val="222222"/>
              </a:solidFill>
              <a:highlight>
                <a:srgbClr val="FFFFFF"/>
              </a:highlight>
            </a:endParaRPr>
          </a:p>
          <a:p>
            <a:pPr marL="0" marR="381000" lvl="0" indent="0" algn="l" rtl="0">
              <a:spcBef>
                <a:spcPts val="0"/>
              </a:spcBef>
              <a:spcAft>
                <a:spcPts val="0"/>
              </a:spcAft>
              <a:buNone/>
            </a:pPr>
            <a:r>
              <a:rPr lang="en" sz="1400">
                <a:solidFill>
                  <a:srgbClr val="222222"/>
                </a:solidFill>
                <a:highlight>
                  <a:srgbClr val="FFFFFF"/>
                </a:highlight>
              </a:rPr>
              <a:t>Does it need to be stopped for dental extractions? </a:t>
            </a:r>
            <a:endParaRPr sz="1400">
              <a:solidFill>
                <a:srgbClr val="222222"/>
              </a:solidFill>
              <a:highlight>
                <a:srgbClr val="FFFFFF"/>
              </a:highlight>
            </a:endParaRPr>
          </a:p>
          <a:p>
            <a:pPr marL="0" marR="381000" lvl="0" indent="0" algn="l" rtl="0">
              <a:spcBef>
                <a:spcPts val="0"/>
              </a:spcBef>
              <a:spcAft>
                <a:spcPts val="0"/>
              </a:spcAft>
              <a:buNone/>
            </a:pPr>
            <a:endParaRPr sz="1400">
              <a:solidFill>
                <a:srgbClr val="222222"/>
              </a:solidFill>
              <a:highlight>
                <a:srgbClr val="FFFFFF"/>
              </a:highlight>
            </a:endParaRPr>
          </a:p>
          <a:p>
            <a:pPr marL="0" marR="381000" lvl="0" indent="0" algn="l" rtl="0">
              <a:spcBef>
                <a:spcPts val="0"/>
              </a:spcBef>
              <a:spcAft>
                <a:spcPts val="0"/>
              </a:spcAft>
              <a:buNone/>
            </a:pPr>
            <a:endParaRPr sz="14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endParaRPr sz="1400">
              <a:solidFill>
                <a:srgbClr val="222222"/>
              </a:solidFill>
              <a:highlight>
                <a:srgbClr val="FFFFFF"/>
              </a:highlight>
            </a:endParaRPr>
          </a:p>
          <a:p>
            <a:pPr marL="0" marR="381000" lvl="0" indent="0" algn="l" rtl="0">
              <a:spcBef>
                <a:spcPts val="0"/>
              </a:spcBef>
              <a:spcAft>
                <a:spcPts val="0"/>
              </a:spcAft>
              <a:buClr>
                <a:schemeClr val="dk1"/>
              </a:buClr>
              <a:buSzPts val="1100"/>
              <a:buFont typeface="Arial"/>
              <a:buNone/>
            </a:pPr>
            <a:r>
              <a:rPr lang="en" sz="1400">
                <a:solidFill>
                  <a:srgbClr val="222222"/>
                </a:solidFill>
                <a:highlight>
                  <a:srgbClr val="FFFFFF"/>
                </a:highlight>
              </a:rPr>
              <a:t>What procedures would be an indication to stop warfarin, eliquis, xarelto? </a:t>
            </a:r>
            <a:endParaRPr sz="1400">
              <a:solidFill>
                <a:srgbClr val="222222"/>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On-screen Show (16:9)</PresentationFormat>
  <Paragraphs>115</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Times New Roman</vt:lpstr>
      <vt:lpstr>Arial</vt:lpstr>
      <vt:lpstr>Roboto</vt:lpstr>
      <vt:lpstr>Simple Light</vt:lpstr>
      <vt:lpstr>Dental Care in the Nursing Home</vt:lpstr>
      <vt:lpstr>AHA Recommendations for Infective Endocarditis Antibiotic Prophylaxis </vt:lpstr>
      <vt:lpstr>Antibiotic Prophylaxis for Dental Procedures</vt:lpstr>
      <vt:lpstr>Antibiotics for Prophylaxis</vt:lpstr>
      <vt:lpstr>PowerPoint Presentation</vt:lpstr>
      <vt:lpstr>PowerPoint Presentation</vt:lpstr>
      <vt:lpstr>Antibiotic Prophylaxis Questions</vt:lpstr>
      <vt:lpstr>Oral Anticoagulant and Antiplatelet Medications and Dental Procedures | American Dental Association (ada.org)</vt:lpstr>
      <vt:lpstr>Anticoagulation Questions</vt:lpstr>
      <vt:lpstr>Dental Infections</vt:lpstr>
      <vt:lpstr>Dental Infections - StatPearls - NCBI Bookshelf (nih.gov)</vt:lpstr>
      <vt:lpstr>PowerPoint Presentation</vt:lpstr>
      <vt:lpstr>PowerPoint Presentation</vt:lpstr>
      <vt:lpstr>Odontal/Periodontal Questions</vt:lpstr>
      <vt:lpstr>References</vt:lpstr>
      <vt:lpstr>Additional Material / References</vt:lpstr>
      <vt:lpstr>Evidence-based clinical practice guideline on antibiotic use for the urgent management of pulpal- and periapical-related dental pain and intraoral swelling - The Journal of the American Dental Association (ada.org)</vt:lpstr>
      <vt:lpstr>The use of prophylactic antibiotics prior to dental procedures in patients with prosthetic joints - The Journal of the American Dental Association (ada.org)</vt:lpstr>
      <vt:lpstr>Quantifying the risk of prosthetic joint infections after invasive dental procedures and the effect of antibiotic prophylaxis - The Journal of the American Dental Association (ada.org)</vt:lpstr>
      <vt:lpstr>World workshop on oral medicine VII: Direct anticoagulant agents management for invasive oral procedures: A systematic review and meta-analysis - PubMed (nih.gov)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Dental Care in the Nursing Home</dc:title>
  <dc:creator>Sing Palat</dc:creator>
  <cp:lastModifiedBy>Sing Palat</cp:lastModifiedBy>
  <cp:revision>1</cp:revision>
  <dcterms:modified xsi:type="dcterms:W3CDTF">2024-03-05T19:45:19Z</dcterms:modified>
</cp:coreProperties>
</file>