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sldIdLst>
    <p:sldId id="306" r:id="rId5"/>
    <p:sldId id="307" r:id="rId6"/>
    <p:sldId id="308" r:id="rId7"/>
    <p:sldId id="305" r:id="rId8"/>
    <p:sldId id="309" r:id="rId9"/>
    <p:sldId id="310" r:id="rId10"/>
    <p:sldId id="314" r:id="rId11"/>
    <p:sldId id="318" r:id="rId12"/>
    <p:sldId id="315" r:id="rId13"/>
    <p:sldId id="317" r:id="rId14"/>
    <p:sldId id="316" r:id="rId15"/>
    <p:sldId id="319" r:id="rId16"/>
    <p:sldId id="320" r:id="rId17"/>
    <p:sldId id="321" r:id="rId18"/>
    <p:sldId id="304" r:id="rId19"/>
    <p:sldId id="322" r:id="rId20"/>
    <p:sldId id="311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6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393" y="2372826"/>
            <a:ext cx="6272784" cy="2843784"/>
          </a:xfrm>
        </p:spPr>
        <p:txBody>
          <a:bodyPr>
            <a:normAutofit fontScale="90000"/>
          </a:bodyPr>
          <a:lstStyle/>
          <a:p>
            <a:r>
              <a:rPr lang="en-US" spc="400" dirty="0"/>
              <a:t>Hospice, SNFs and </a:t>
            </a:r>
            <a:r>
              <a:rPr lang="en-US" spc="400" dirty="0" err="1"/>
              <a:t>cms</a:t>
            </a:r>
            <a:r>
              <a:rPr lang="en-US" spc="400" dirty="0"/>
              <a:t> regs: </a:t>
            </a:r>
            <a:r>
              <a:rPr lang="en-US" spc="400" dirty="0">
                <a:solidFill>
                  <a:srgbClr val="FF0000"/>
                </a:solidFill>
              </a:rPr>
              <a:t>Harmonic convergence, or clash of worlds?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Mike Towbin,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err="1"/>
              <a:t>AgitationTreatment</a:t>
            </a:r>
            <a:r>
              <a:rPr lang="en-US"/>
              <a:t> in SNFs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20B361F-22F3-61F2-7F72-35C28BBC2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2" r="7862" b="1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PRN vs. Scheduled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avoid PRN use of benzos in SNF; must document why PRN is needed, limit 14 days (must have stop date); re-evaluate and seen in person by provider to continue.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PRN antipsychotics are not an option (exception for nausea medication—see previous slide—but document clearly).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 on staff to “judge”—risk of undermedication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Routine order risks overmedication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Hospice, SNFS and CMS: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convergence or clash?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Wound management: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Striking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8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510474"/>
          </a:xfrm>
        </p:spPr>
        <p:txBody>
          <a:bodyPr>
            <a:noAutofit/>
          </a:bodyPr>
          <a:lstStyle/>
          <a:p>
            <a:r>
              <a:rPr lang="en-US" sz="2400" dirty="0"/>
              <a:t>Wound Treatment in SNFs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1461449"/>
            <a:ext cx="4434835" cy="489490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Goals: Comfort and Dignity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pain—consider topical opioid—liquid-soaked gauze or crush oxycodone tabs (15 mgs) and sprinkle in wound.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odor (reduce bacterial burden—topical metronidazole tabs crushed/sprinkle, silver, Dakin’s or 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drainage (drying agent, absorptive agents, </a:t>
            </a:r>
            <a:r>
              <a:rPr lang="en-US" dirty="0" err="1"/>
              <a:t>eg</a:t>
            </a:r>
            <a:r>
              <a:rPr lang="en-US" dirty="0"/>
              <a:t>; calcium alginate)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expectations of patient and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Wound specialist, VAC, debridement are almost never needed.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Bleeding: consider hemostatic gauze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20B361F-22F3-61F2-7F72-35C28BBC2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741" r="18741"/>
          <a:stretch/>
        </p:blipFill>
        <p:spPr/>
      </p:pic>
    </p:spTree>
    <p:extLst>
      <p:ext uri="{BB962C8B-B14F-4D97-AF65-F5344CB8AC3E}">
        <p14:creationId xmlns:p14="http://schemas.microsoft.com/office/powerpoint/2010/main" val="45970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Therapies for hospice patients in SNFS: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Striking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0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/>
              <a:t>Therapies in SNFs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20B361F-22F3-61F2-7F72-35C28BBC26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8764" b="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Goals: Comfort and Dignity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Hospice must approve and pay.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Appropriate for short-term goals with clear endpoints (</a:t>
            </a:r>
            <a:r>
              <a:rPr lang="en-US" dirty="0" err="1"/>
              <a:t>eg</a:t>
            </a:r>
            <a:r>
              <a:rPr lang="en-US" dirty="0"/>
              <a:t>; OT/PT for transfer needs, ST for diet upgrade or downgrade or dysphagia recommendations)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 is written for specific units (each is 15 minutes) or time. </a:t>
            </a:r>
            <a:r>
              <a:rPr lang="en-US" dirty="0" err="1"/>
              <a:t>Eg</a:t>
            </a:r>
            <a:r>
              <a:rPr lang="en-US" dirty="0"/>
              <a:t>; “Speech Therapy evaluation up to 3 units/45 minutes for diet consistency recommendations”. 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Hospice, SNFS and CMS: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convergence or clash?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Odds and Ends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B71B8EC-0D55-BDD1-5980-5CE55A5C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1465" y="1027906"/>
            <a:ext cx="3630168" cy="365125"/>
          </a:xfrm>
        </p:spPr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6A23ED4-802B-5F9F-7F0C-CE404D0A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/>
          </p:cNvSpPr>
          <p:nvPr/>
        </p:nvSpPr>
        <p:spPr>
          <a:xfrm>
            <a:off x="1180778" y="1825625"/>
            <a:ext cx="4391174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/>
          </p:cNvSpPr>
          <p:nvPr/>
        </p:nvSpPr>
        <p:spPr>
          <a:xfrm>
            <a:off x="1180778" y="2620816"/>
            <a:ext cx="4391174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 always want to know. 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ranges: minutes to hours, hours to days, days to weeks, 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them to say the important things, even if loved one is comatose (“hearing is last sense to go”).  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“Thank you.”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 forgive you…”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“Please forgive me…”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 love you.”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“Goodbye.”</a:t>
            </a:r>
            <a:endParaRPr lang="en-US" sz="1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/>
          </p:cNvSpPr>
          <p:nvPr/>
        </p:nvSpPr>
        <p:spPr>
          <a:xfrm>
            <a:off x="6330197" y="1825625"/>
            <a:ext cx="4412800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Focusing on Goals</a:t>
            </a:r>
            <a:endParaRPr lang="en-US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/>
          </p:cNvSpPr>
          <p:nvPr/>
        </p:nvSpPr>
        <p:spPr>
          <a:xfrm>
            <a:off x="6330197" y="2620816"/>
            <a:ext cx="4412800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people do want comfort and dignity,…</a:t>
            </a:r>
          </a:p>
          <a:p>
            <a:pPr defTabSz="877824">
              <a:spcAft>
                <a:spcPts val="600"/>
              </a:spcAft>
            </a:pPr>
            <a:r>
              <a:rPr lang="en-US" sz="19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…but some value wakefulness and communication more so.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Odds and Ends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B71B8EC-0D55-BDD1-5980-5CE55A5C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1465" y="1027906"/>
            <a:ext cx="3630168" cy="365125"/>
          </a:xfrm>
        </p:spPr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6A23ED4-802B-5F9F-7F0C-CE404D0A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/>
          </p:cNvSpPr>
          <p:nvPr/>
        </p:nvSpPr>
        <p:spPr>
          <a:xfrm>
            <a:off x="1180778" y="1825625"/>
            <a:ext cx="4391174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Hospice in Your Building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/>
          </p:cNvSpPr>
          <p:nvPr/>
        </p:nvSpPr>
        <p:spPr>
          <a:xfrm>
            <a:off x="1180778" y="2620816"/>
            <a:ext cx="4391174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r>
              <a:rPr lang="en-US" dirty="0"/>
              <a:t>Get to know the hospice agency/agencies in your buildings.  </a:t>
            </a:r>
          </a:p>
          <a:p>
            <a:pPr defTabSz="877824">
              <a:spcAft>
                <a:spcPts val="600"/>
              </a:spcAft>
            </a:pPr>
            <a:r>
              <a:rPr lang="en-US" dirty="0"/>
              <a:t>Call the medical director of the hospice when issues come up—regulatory, symptom management, therapy needs,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defTabSz="877824">
              <a:spcAft>
                <a:spcPts val="600"/>
              </a:spcAft>
            </a:pPr>
            <a:r>
              <a:rPr lang="en-US" dirty="0"/>
              <a:t>VB does not credential hospice providers, so changes in hospice orders should go to the PCP before going into effect.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/>
          </p:cNvSpPr>
          <p:nvPr/>
        </p:nvSpPr>
        <p:spPr>
          <a:xfrm>
            <a:off x="6330197" y="1825625"/>
            <a:ext cx="4412800" cy="795191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Alternate Routes of Medications and Levels of Care</a:t>
            </a:r>
            <a:endParaRPr lang="en-US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/>
          </p:cNvSpPr>
          <p:nvPr/>
        </p:nvSpPr>
        <p:spPr>
          <a:xfrm>
            <a:off x="6330197" y="2620816"/>
            <a:ext cx="4412800" cy="35561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r>
              <a:rPr lang="en-US" dirty="0"/>
              <a:t>Would you allow a SQ or IV pain infusion or PCA? </a:t>
            </a:r>
          </a:p>
          <a:p>
            <a:pPr defTabSz="877824">
              <a:spcAft>
                <a:spcPts val="600"/>
              </a:spcAft>
            </a:pPr>
            <a:r>
              <a:rPr lang="en-US" dirty="0"/>
              <a:t>Would you allow rectal administration of meds using a Macy Catheter? </a:t>
            </a:r>
          </a:p>
          <a:p>
            <a:pPr defTabSz="877824">
              <a:spcAft>
                <a:spcPts val="600"/>
              </a:spcAft>
            </a:pPr>
            <a:r>
              <a:rPr lang="en-US" dirty="0"/>
              <a:t>If so, would patient/family be best served with patient on GIP level of care?  Is hospice prepared for this level of care in your building?  </a:t>
            </a:r>
          </a:p>
        </p:txBody>
      </p:sp>
    </p:spTree>
    <p:extLst>
      <p:ext uri="{BB962C8B-B14F-4D97-AF65-F5344CB8AC3E}">
        <p14:creationId xmlns:p14="http://schemas.microsoft.com/office/powerpoint/2010/main" val="192376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450" r="7450"/>
          <a:stretch/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7334" r="17334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209" b="209"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endParaRPr lang="en-US" dirty="0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Mike Towbin, MD</a:t>
            </a:r>
          </a:p>
          <a:p>
            <a:r>
              <a:rPr lang="en-US" dirty="0"/>
              <a:t>michael.towbin@pathways-care.org</a:t>
            </a:r>
          </a:p>
          <a:p>
            <a:r>
              <a:rPr lang="en-US" dirty="0"/>
              <a:t>303-819-7644</a:t>
            </a:r>
          </a:p>
          <a:p>
            <a:endParaRPr lang="en-US" dirty="0"/>
          </a:p>
        </p:txBody>
      </p:sp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Quick Overview of Hospice</a:t>
            </a:r>
          </a:p>
          <a:p>
            <a:r>
              <a:rPr lang="en-US" dirty="0"/>
              <a:t>Where’s the Tension? </a:t>
            </a:r>
          </a:p>
          <a:p>
            <a:r>
              <a:rPr lang="en-US" dirty="0"/>
              <a:t>Specific Areas of Conflict</a:t>
            </a:r>
          </a:p>
          <a:p>
            <a:r>
              <a:rPr lang="en-US" dirty="0"/>
              <a:t>A Few Other Odds and Ends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650367" y="1955309"/>
            <a:ext cx="2788920" cy="365125"/>
          </a:xfrm>
        </p:spPr>
        <p:txBody>
          <a:bodyPr/>
          <a:lstStyle/>
          <a:p>
            <a:r>
              <a:rPr lang="en-US" dirty="0"/>
              <a:t>Hospice, SNFS and CMS: convergence or clash?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5291328" cy="330496"/>
          </a:xfrm>
        </p:spPr>
        <p:txBody>
          <a:bodyPr>
            <a:normAutofit fontScale="90000"/>
          </a:bodyPr>
          <a:lstStyle/>
          <a:p>
            <a:r>
              <a:rPr lang="en-US" dirty="0"/>
              <a:t>Hospice 101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3037" y="683723"/>
            <a:ext cx="4076127" cy="483578"/>
          </a:xfrm>
        </p:spPr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01" y="1665520"/>
            <a:ext cx="6190488" cy="478561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Six months life expectancy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life-prolonging or curative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Hospice is responsible to provide medications, treatments, equipment, </a:t>
            </a:r>
            <a:r>
              <a:rPr lang="en-US" dirty="0" err="1"/>
              <a:t>etc</a:t>
            </a:r>
            <a:r>
              <a:rPr lang="en-US" dirty="0"/>
              <a:t>… related to the terminal diagnosis and prognosis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IDT: RN case manager, SW, CNA, chaplain, volunteer, physician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Overarching goals are </a:t>
            </a:r>
            <a:r>
              <a:rPr lang="en-US" u="sng" dirty="0"/>
              <a:t>comfort</a:t>
            </a:r>
            <a:r>
              <a:rPr lang="en-US" dirty="0"/>
              <a:t> and </a:t>
            </a:r>
            <a:r>
              <a:rPr lang="en-US" u="sng" dirty="0"/>
              <a:t>dignity</a:t>
            </a:r>
            <a:r>
              <a:rPr lang="en-US" dirty="0"/>
              <a:t> of the patient, plus care for the </a:t>
            </a:r>
            <a:r>
              <a:rPr lang="en-US" u="sng" dirty="0"/>
              <a:t>family</a:t>
            </a:r>
            <a:r>
              <a:rPr lang="en-US" dirty="0"/>
              <a:t> and post-death </a:t>
            </a:r>
            <a:r>
              <a:rPr lang="en-US" u="sng" dirty="0"/>
              <a:t>bereavement</a:t>
            </a:r>
            <a:r>
              <a:rPr lang="en-US" dirty="0"/>
              <a:t> services (</a:t>
            </a:r>
            <a:r>
              <a:rPr lang="en-US" u="sng" dirty="0"/>
              <a:t>&gt;</a:t>
            </a:r>
            <a:r>
              <a:rPr lang="en-US" dirty="0"/>
              <a:t> 1 year).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Pt. is recertified at 3 months, 6 months, and every two months thereafter.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Four levels of care: Routine (home, SNF, ALF), Respite (SNF, IPU), GIP (IPU, SNF, hospital) and Continuous Care (home, ALF).   </a:t>
            </a:r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Goals: are they compatible?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2834640" cy="823912"/>
          </a:xfrm>
        </p:spPr>
        <p:txBody>
          <a:bodyPr>
            <a:normAutofit/>
          </a:bodyPr>
          <a:lstStyle/>
          <a:p>
            <a:r>
              <a:rPr lang="en-US" dirty="0"/>
              <a:t>Hospice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505075"/>
            <a:ext cx="2834640" cy="368458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Comfort and Dignity</a:t>
            </a:r>
          </a:p>
          <a:p>
            <a:r>
              <a:rPr lang="en-US" sz="2000" dirty="0"/>
              <a:t>Beneficence, autonomy. </a:t>
            </a:r>
          </a:p>
          <a:p>
            <a:r>
              <a:rPr lang="en-US" dirty="0"/>
              <a:t>Double effect is OK when necessary. </a:t>
            </a:r>
          </a:p>
          <a:p>
            <a:r>
              <a:rPr lang="en-US" sz="2000" dirty="0"/>
              <a:t>F</a:t>
            </a:r>
            <a:r>
              <a:rPr lang="en-US" dirty="0"/>
              <a:t>airly frequent “off-label” med usage</a:t>
            </a:r>
            <a:endParaRPr lang="en-US" sz="2000" dirty="0"/>
          </a:p>
          <a:p>
            <a:r>
              <a:rPr lang="en-US" dirty="0"/>
              <a:t>Interdisciplinary Team (IDT) is the functional “caring unit”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7335" y="1681163"/>
            <a:ext cx="2834640" cy="823912"/>
          </a:xfrm>
        </p:spPr>
        <p:txBody>
          <a:bodyPr>
            <a:normAutofit/>
          </a:bodyPr>
          <a:lstStyle/>
          <a:p>
            <a:r>
              <a:rPr lang="en-US" dirty="0"/>
              <a:t>SNF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7335" y="2505075"/>
            <a:ext cx="2834640" cy="368458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Welfare and shelter of vulnerable denizens</a:t>
            </a:r>
          </a:p>
          <a:p>
            <a:r>
              <a:rPr lang="en-US" sz="2000" dirty="0"/>
              <a:t>Justice (fairness, equity), non-maleficence, utilitarianism. </a:t>
            </a:r>
          </a:p>
          <a:p>
            <a:r>
              <a:rPr lang="en-US" dirty="0"/>
              <a:t>Avoid “tags”, watch the QIs. </a:t>
            </a:r>
            <a:endParaRPr lang="en-US" sz="2000" dirty="0"/>
          </a:p>
          <a:p>
            <a:r>
              <a:rPr lang="en-US" dirty="0"/>
              <a:t>Staffing model, teams often organized by unit, hallway.  </a:t>
            </a: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6B5B72-43F9-4438-A504-FD3C083AB96D}"/>
              </a:ext>
            </a:extLst>
          </p:cNvPr>
          <p:cNvSpPr txBox="1">
            <a:spLocks/>
          </p:cNvSpPr>
          <p:nvPr/>
        </p:nvSpPr>
        <p:spPr>
          <a:xfrm>
            <a:off x="8526870" y="1681163"/>
            <a:ext cx="28346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CMS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8526870" y="2505075"/>
            <a:ext cx="283464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Stewarding governmental resources, protecting populations. </a:t>
            </a:r>
          </a:p>
          <a:p>
            <a:r>
              <a:rPr lang="en-US" sz="2000" dirty="0"/>
              <a:t>Utilitarianism, non-maleficence.  </a:t>
            </a:r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Pain: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Striking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with her hand over her face&#10;&#10;Description automatically generated">
            <a:extLst>
              <a:ext uri="{FF2B5EF4-FFF2-40B4-BE49-F238E27FC236}">
                <a16:creationId xmlns:a16="http://schemas.microsoft.com/office/drawing/2014/main" id="{C20B361F-22F3-61F2-7F72-35C28BBC2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287" r="24168" b="1"/>
          <a:stretch/>
        </p:blipFill>
        <p:spPr>
          <a:xfrm>
            <a:off x="7451965" y="1665520"/>
            <a:ext cx="4266960" cy="4266968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anchor="b">
            <a:normAutofit/>
          </a:bodyPr>
          <a:lstStyle/>
          <a:p>
            <a:r>
              <a:rPr lang="en-US" sz="4200"/>
              <a:t>Pain Treatment in SNFs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PRN vs. Scheduled medications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Dependent on staff to “judge”—risk of undermedication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Routine medication risks overmedication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Short-acting opioids not ideal for chronic pain.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”</a:t>
            </a:r>
            <a:r>
              <a:rPr lang="en-US" sz="5600" dirty="0" err="1"/>
              <a:t>Dosefinding</a:t>
            </a:r>
            <a:r>
              <a:rPr lang="en-US" sz="5600" dirty="0"/>
              <a:t>” is an art. Convert short-acting and PRNs to long-acting when appropriate.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Avoid dose and time ranges (Morphine </a:t>
            </a:r>
            <a:r>
              <a:rPr lang="en-US" sz="5600" b="1" u="sng" dirty="0"/>
              <a:t>5-10 mg </a:t>
            </a:r>
            <a:r>
              <a:rPr lang="en-US" sz="5600" dirty="0"/>
              <a:t>PO </a:t>
            </a:r>
            <a:r>
              <a:rPr lang="en-US" sz="5600" b="1" u="sng" dirty="0"/>
              <a:t>q4-6 hours </a:t>
            </a:r>
            <a:r>
              <a:rPr lang="en-US" sz="5600" dirty="0"/>
              <a:t>prn pain)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dirty="0"/>
              <a:t>Instead: Morphine 5 mg PO q4h prn moderate pain or dyspnea 5-7/10.  Morphine 10 mg PO q4h prn severe pain or dyspnea 8-10/10. 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1300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Hospice, SNFS and CMS: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convergence or clash?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Nausea/emesis: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Striking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8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510474"/>
          </a:xfrm>
        </p:spPr>
        <p:txBody>
          <a:bodyPr>
            <a:noAutofit/>
          </a:bodyPr>
          <a:lstStyle/>
          <a:p>
            <a:r>
              <a:rPr lang="en-US" sz="2400" dirty="0"/>
              <a:t>Nausea Treatment in SNFs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1461449"/>
            <a:ext cx="4434835" cy="510394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PRN vs. Scheduled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 on staff to “judge”—risk of undermedication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Routine medication risks overmedication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Ondansetron (5-HT3 receptor antagonist) has ODT delivery.  Usually try this first.  QT syndrome; constipation.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Haloperidol (D2 receptor antagonist) is very potent antiemetic.  Liquid concentrate PO or SL.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olanzapine for longer-acting anti-nausea option (also has ODT option).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Metoclopramide (central and peripheral dopamine receptor antagonist) can help with vomiting and constipation.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Hospice, SNFS and CMS: </a:t>
            </a:r>
          </a:p>
          <a:p>
            <a:r>
              <a:rPr lang="en-US" dirty="0"/>
              <a:t>convergence or clash? 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20B361F-22F3-61F2-7F72-35C28BBC2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117" r="20117" b="10672"/>
          <a:stretch/>
        </p:blipFill>
        <p:spPr>
          <a:xfrm>
            <a:off x="227480" y="631402"/>
            <a:ext cx="5221224" cy="5595195"/>
          </a:xfrm>
        </p:spPr>
      </p:pic>
    </p:spTree>
    <p:extLst>
      <p:ext uri="{BB962C8B-B14F-4D97-AF65-F5344CB8AC3E}">
        <p14:creationId xmlns:p14="http://schemas.microsoft.com/office/powerpoint/2010/main" val="313086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Agitation/</a:t>
            </a:r>
            <a:r>
              <a:rPr lang="en-US" b="1" cap="all" spc="400" dirty="0" err="1">
                <a:solidFill>
                  <a:schemeClr val="bg1"/>
                </a:solidFill>
                <a:latin typeface="+mn-lt"/>
              </a:rPr>
              <a:t>bpsd</a:t>
            </a:r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Striking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0931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" id="{D860ABA3-507A-4DC6-8D34-B6D2FE41A3BA}" vid="{BBA8DB39-4D39-4790-8D8A-7FB22E9634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08CD0-82A3-4566-9B63-BB91B2D897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58658-F0F0-4C75-A3B7-276A0C8E9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{1D9B23BC-9E83-401D-824F-7D6251D19C35}tf89338750_win32</Template>
  <TotalTime>140</TotalTime>
  <Words>1061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Univers</vt:lpstr>
      <vt:lpstr>GradientUnivers</vt:lpstr>
      <vt:lpstr>Hospice, SNFs and cms regs: Harmonic convergence, or clash of worlds? </vt:lpstr>
      <vt:lpstr>Agenda</vt:lpstr>
      <vt:lpstr>Hospice 101</vt:lpstr>
      <vt:lpstr>Goals: are they compatible? </vt:lpstr>
      <vt:lpstr>Pain:</vt:lpstr>
      <vt:lpstr>Pain Treatment in SNFs</vt:lpstr>
      <vt:lpstr>Nausea/emesis:</vt:lpstr>
      <vt:lpstr>Nausea Treatment in SNFs</vt:lpstr>
      <vt:lpstr>Agitation/bpsd:</vt:lpstr>
      <vt:lpstr>AgitationTreatment in SNFs</vt:lpstr>
      <vt:lpstr>Wound management:</vt:lpstr>
      <vt:lpstr>Wound Treatment in SNFs</vt:lpstr>
      <vt:lpstr>Therapies for hospice patients in SNFS:</vt:lpstr>
      <vt:lpstr>Therapies in SNFs</vt:lpstr>
      <vt:lpstr>Odds and Ends</vt:lpstr>
      <vt:lpstr>Odds and Ends</vt:lpstr>
      <vt:lpstr>Questions?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Hospice, SNFs and cms regs: Harmonic convergence, or clash of worlds? </dc:title>
  <dc:creator>Michael Towbin</dc:creator>
  <cp:lastModifiedBy>Michael Towbin</cp:lastModifiedBy>
  <cp:revision>4</cp:revision>
  <dcterms:created xsi:type="dcterms:W3CDTF">2024-01-30T21:46:40Z</dcterms:created>
  <dcterms:modified xsi:type="dcterms:W3CDTF">2024-01-31T00:07:15Z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